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3"/>
  </p:notesMasterIdLst>
  <p:sldIdLst>
    <p:sldId id="306" r:id="rId5"/>
    <p:sldId id="355" r:id="rId6"/>
    <p:sldId id="350" r:id="rId7"/>
    <p:sldId id="318" r:id="rId8"/>
    <p:sldId id="257" r:id="rId9"/>
    <p:sldId id="317" r:id="rId10"/>
    <p:sldId id="346" r:id="rId11"/>
    <p:sldId id="305" r:id="rId12"/>
    <p:sldId id="351" r:id="rId13"/>
    <p:sldId id="290" r:id="rId14"/>
    <p:sldId id="267" r:id="rId15"/>
    <p:sldId id="309" r:id="rId16"/>
    <p:sldId id="265" r:id="rId17"/>
    <p:sldId id="349" r:id="rId18"/>
    <p:sldId id="314" r:id="rId19"/>
    <p:sldId id="310" r:id="rId20"/>
    <p:sldId id="311" r:id="rId21"/>
    <p:sldId id="392" r:id="rId22"/>
    <p:sldId id="353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338" r:id="rId34"/>
    <p:sldId id="272" r:id="rId35"/>
    <p:sldId id="354" r:id="rId36"/>
    <p:sldId id="273" r:id="rId37"/>
    <p:sldId id="315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86" r:id="rId61"/>
    <p:sldId id="387" r:id="rId62"/>
    <p:sldId id="302" r:id="rId63"/>
    <p:sldId id="270" r:id="rId64"/>
    <p:sldId id="278" r:id="rId65"/>
    <p:sldId id="389" r:id="rId66"/>
    <p:sldId id="388" r:id="rId67"/>
    <p:sldId id="390" r:id="rId68"/>
    <p:sldId id="394" r:id="rId69"/>
    <p:sldId id="319" r:id="rId70"/>
    <p:sldId id="304" r:id="rId71"/>
    <p:sldId id="35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es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97591-447C-4462-BFC7-E78DCB744CA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8EA0EE3-6D11-482F-BF31-DAB83B7E31F0}">
      <dgm:prSet phldrT="[Text]"/>
      <dgm:spPr/>
      <dgm:t>
        <a:bodyPr/>
        <a:lstStyle/>
        <a:p>
          <a:r>
            <a:rPr lang="en-CA" dirty="0" smtClean="0"/>
            <a:t>Net worth of farm when child started on farm</a:t>
          </a:r>
          <a:endParaRPr lang="en-CA" dirty="0"/>
        </a:p>
      </dgm:t>
    </dgm:pt>
    <dgm:pt modelId="{E4713607-15F5-4498-87BC-7B017FB09DCB}" type="parTrans" cxnId="{728B138A-B3F1-4D39-8375-A9C883C6FAB1}">
      <dgm:prSet/>
      <dgm:spPr/>
      <dgm:t>
        <a:bodyPr/>
        <a:lstStyle/>
        <a:p>
          <a:endParaRPr lang="en-CA"/>
        </a:p>
      </dgm:t>
    </dgm:pt>
    <dgm:pt modelId="{3FCE231A-C7CE-4B4F-A0E3-D1E98DEE9B8C}" type="sibTrans" cxnId="{728B138A-B3F1-4D39-8375-A9C883C6FAB1}">
      <dgm:prSet/>
      <dgm:spPr/>
      <dgm:t>
        <a:bodyPr/>
        <a:lstStyle/>
        <a:p>
          <a:endParaRPr lang="en-CA"/>
        </a:p>
      </dgm:t>
    </dgm:pt>
    <dgm:pt modelId="{3F3E5550-47FA-4E7D-9014-5B0D8090E916}">
      <dgm:prSet phldrT="[Text]"/>
      <dgm:spPr/>
      <dgm:t>
        <a:bodyPr/>
        <a:lstStyle/>
        <a:p>
          <a:r>
            <a:rPr lang="en-CA" dirty="0" smtClean="0"/>
            <a:t>Net worth of farm in 2011</a:t>
          </a:r>
          <a:endParaRPr lang="en-CA" dirty="0"/>
        </a:p>
      </dgm:t>
    </dgm:pt>
    <dgm:pt modelId="{DF3B9DF4-AC8D-42CC-9964-0BDACAA1589B}" type="parTrans" cxnId="{B0A8D6CE-C728-48AF-B3FD-87D9780D7AAD}">
      <dgm:prSet/>
      <dgm:spPr/>
      <dgm:t>
        <a:bodyPr/>
        <a:lstStyle/>
        <a:p>
          <a:endParaRPr lang="en-CA"/>
        </a:p>
      </dgm:t>
    </dgm:pt>
    <dgm:pt modelId="{077C1583-2244-45F7-985C-0B8F877F84F0}" type="sibTrans" cxnId="{B0A8D6CE-C728-48AF-B3FD-87D9780D7AAD}">
      <dgm:prSet/>
      <dgm:spPr/>
      <dgm:t>
        <a:bodyPr/>
        <a:lstStyle/>
        <a:p>
          <a:endParaRPr lang="en-CA"/>
        </a:p>
      </dgm:t>
    </dgm:pt>
    <dgm:pt modelId="{3C62DCD9-8354-46E7-894F-DF7E1CD1D87D}">
      <dgm:prSet phldrT="[Text]"/>
      <dgm:spPr/>
      <dgm:t>
        <a:bodyPr/>
        <a:lstStyle/>
        <a:p>
          <a:r>
            <a:rPr lang="en-CA" dirty="0" smtClean="0"/>
            <a:t>Net worth of farm at death</a:t>
          </a:r>
          <a:endParaRPr lang="en-CA" dirty="0"/>
        </a:p>
      </dgm:t>
    </dgm:pt>
    <dgm:pt modelId="{D617A0AC-9DD1-4993-ABA2-495113506E3B}" type="parTrans" cxnId="{8A217B2C-D853-46E8-9CEE-4E1B5AE6E9DA}">
      <dgm:prSet/>
      <dgm:spPr/>
      <dgm:t>
        <a:bodyPr/>
        <a:lstStyle/>
        <a:p>
          <a:endParaRPr lang="en-CA"/>
        </a:p>
      </dgm:t>
    </dgm:pt>
    <dgm:pt modelId="{9D0A9E97-C864-4DBB-9D34-F8CA783085B3}" type="sibTrans" cxnId="{8A217B2C-D853-46E8-9CEE-4E1B5AE6E9DA}">
      <dgm:prSet/>
      <dgm:spPr/>
      <dgm:t>
        <a:bodyPr/>
        <a:lstStyle/>
        <a:p>
          <a:endParaRPr lang="en-CA"/>
        </a:p>
      </dgm:t>
    </dgm:pt>
    <dgm:pt modelId="{64BE578F-F8A4-4354-861B-EADC750B2E44}" type="pres">
      <dgm:prSet presAssocID="{C4D97591-447C-4462-BFC7-E78DCB744CAA}" presName="arrowDiagram" presStyleCnt="0">
        <dgm:presLayoutVars>
          <dgm:chMax val="5"/>
          <dgm:dir/>
          <dgm:resizeHandles val="exact"/>
        </dgm:presLayoutVars>
      </dgm:prSet>
      <dgm:spPr/>
    </dgm:pt>
    <dgm:pt modelId="{7E666466-513A-4915-956E-42176C3DF65D}" type="pres">
      <dgm:prSet presAssocID="{C4D97591-447C-4462-BFC7-E78DCB744CAA}" presName="arrow" presStyleLbl="bgShp" presStyleIdx="0" presStyleCnt="1" custLinFactNeighborX="358" custLinFactNeighborY="-1088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5B927E47-C886-406C-BA0A-8D3B95ABC278}" type="pres">
      <dgm:prSet presAssocID="{C4D97591-447C-4462-BFC7-E78DCB744CAA}" presName="arrowDiagram3" presStyleCnt="0"/>
      <dgm:spPr/>
    </dgm:pt>
    <dgm:pt modelId="{5768BFD0-3A9A-4B31-93A4-BEFED3EB65CF}" type="pres">
      <dgm:prSet presAssocID="{68EA0EE3-6D11-482F-BF31-DAB83B7E31F0}" presName="bullet3a" presStyleLbl="node1" presStyleIdx="0" presStyleCnt="3"/>
      <dgm:spPr/>
    </dgm:pt>
    <dgm:pt modelId="{C29F56A3-EF2A-4EB1-9B85-337350811072}" type="pres">
      <dgm:prSet presAssocID="{68EA0EE3-6D11-482F-BF31-DAB83B7E31F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F31593E-FE57-444B-AA71-B9F5272CC36E}" type="pres">
      <dgm:prSet presAssocID="{3F3E5550-47FA-4E7D-9014-5B0D8090E916}" presName="bullet3b" presStyleLbl="node1" presStyleIdx="1" presStyleCnt="3"/>
      <dgm:spPr/>
    </dgm:pt>
    <dgm:pt modelId="{CC2D86FC-CE7B-45CC-9CBC-D33826B58424}" type="pres">
      <dgm:prSet presAssocID="{3F3E5550-47FA-4E7D-9014-5B0D8090E91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C28B3E6-2323-4B3A-BF0B-BA20DF23DAFA}" type="pres">
      <dgm:prSet presAssocID="{3C62DCD9-8354-46E7-894F-DF7E1CD1D87D}" presName="bullet3c" presStyleLbl="node1" presStyleIdx="2" presStyleCnt="3"/>
      <dgm:spPr/>
    </dgm:pt>
    <dgm:pt modelId="{B9139810-5E55-4C8E-BEDD-5933E0ECC47D}" type="pres">
      <dgm:prSet presAssocID="{3C62DCD9-8354-46E7-894F-DF7E1CD1D87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9133921-7703-4C63-BAC6-2BE575659EB4}" type="presOf" srcId="{68EA0EE3-6D11-482F-BF31-DAB83B7E31F0}" destId="{C29F56A3-EF2A-4EB1-9B85-337350811072}" srcOrd="0" destOrd="0" presId="urn:microsoft.com/office/officeart/2005/8/layout/arrow2"/>
    <dgm:cxn modelId="{B0A8D6CE-C728-48AF-B3FD-87D9780D7AAD}" srcId="{C4D97591-447C-4462-BFC7-E78DCB744CAA}" destId="{3F3E5550-47FA-4E7D-9014-5B0D8090E916}" srcOrd="1" destOrd="0" parTransId="{DF3B9DF4-AC8D-42CC-9964-0BDACAA1589B}" sibTransId="{077C1583-2244-45F7-985C-0B8F877F84F0}"/>
    <dgm:cxn modelId="{C1F18C50-61CE-4598-90DD-E5981431BFD0}" type="presOf" srcId="{3C62DCD9-8354-46E7-894F-DF7E1CD1D87D}" destId="{B9139810-5E55-4C8E-BEDD-5933E0ECC47D}" srcOrd="0" destOrd="0" presId="urn:microsoft.com/office/officeart/2005/8/layout/arrow2"/>
    <dgm:cxn modelId="{51B34D58-0511-47DE-B3CC-B160B14FCAAE}" type="presOf" srcId="{3F3E5550-47FA-4E7D-9014-5B0D8090E916}" destId="{CC2D86FC-CE7B-45CC-9CBC-D33826B58424}" srcOrd="0" destOrd="0" presId="urn:microsoft.com/office/officeart/2005/8/layout/arrow2"/>
    <dgm:cxn modelId="{517B820D-5910-4709-96B9-953CF7E3035B}" type="presOf" srcId="{C4D97591-447C-4462-BFC7-E78DCB744CAA}" destId="{64BE578F-F8A4-4354-861B-EADC750B2E44}" srcOrd="0" destOrd="0" presId="urn:microsoft.com/office/officeart/2005/8/layout/arrow2"/>
    <dgm:cxn modelId="{8A217B2C-D853-46E8-9CEE-4E1B5AE6E9DA}" srcId="{C4D97591-447C-4462-BFC7-E78DCB744CAA}" destId="{3C62DCD9-8354-46E7-894F-DF7E1CD1D87D}" srcOrd="2" destOrd="0" parTransId="{D617A0AC-9DD1-4993-ABA2-495113506E3B}" sibTransId="{9D0A9E97-C864-4DBB-9D34-F8CA783085B3}"/>
    <dgm:cxn modelId="{728B138A-B3F1-4D39-8375-A9C883C6FAB1}" srcId="{C4D97591-447C-4462-BFC7-E78DCB744CAA}" destId="{68EA0EE3-6D11-482F-BF31-DAB83B7E31F0}" srcOrd="0" destOrd="0" parTransId="{E4713607-15F5-4498-87BC-7B017FB09DCB}" sibTransId="{3FCE231A-C7CE-4B4F-A0E3-D1E98DEE9B8C}"/>
    <dgm:cxn modelId="{5239E6DA-B3CB-4700-B619-404C9BE76484}" type="presParOf" srcId="{64BE578F-F8A4-4354-861B-EADC750B2E44}" destId="{7E666466-513A-4915-956E-42176C3DF65D}" srcOrd="0" destOrd="0" presId="urn:microsoft.com/office/officeart/2005/8/layout/arrow2"/>
    <dgm:cxn modelId="{69E79889-333F-481B-A637-8134A22EB6D5}" type="presParOf" srcId="{64BE578F-F8A4-4354-861B-EADC750B2E44}" destId="{5B927E47-C886-406C-BA0A-8D3B95ABC278}" srcOrd="1" destOrd="0" presId="urn:microsoft.com/office/officeart/2005/8/layout/arrow2"/>
    <dgm:cxn modelId="{4A95F557-7B20-470B-B788-B95D8E776CA7}" type="presParOf" srcId="{5B927E47-C886-406C-BA0A-8D3B95ABC278}" destId="{5768BFD0-3A9A-4B31-93A4-BEFED3EB65CF}" srcOrd="0" destOrd="0" presId="urn:microsoft.com/office/officeart/2005/8/layout/arrow2"/>
    <dgm:cxn modelId="{4D71F936-DE72-4C41-8A3E-7FED71B310B5}" type="presParOf" srcId="{5B927E47-C886-406C-BA0A-8D3B95ABC278}" destId="{C29F56A3-EF2A-4EB1-9B85-337350811072}" srcOrd="1" destOrd="0" presId="urn:microsoft.com/office/officeart/2005/8/layout/arrow2"/>
    <dgm:cxn modelId="{7E302401-F0E2-4F6A-8073-E0D51AE9566C}" type="presParOf" srcId="{5B927E47-C886-406C-BA0A-8D3B95ABC278}" destId="{8F31593E-FE57-444B-AA71-B9F5272CC36E}" srcOrd="2" destOrd="0" presId="urn:microsoft.com/office/officeart/2005/8/layout/arrow2"/>
    <dgm:cxn modelId="{223B9189-35E6-4A8C-9C77-281DCE81E3F7}" type="presParOf" srcId="{5B927E47-C886-406C-BA0A-8D3B95ABC278}" destId="{CC2D86FC-CE7B-45CC-9CBC-D33826B58424}" srcOrd="3" destOrd="0" presId="urn:microsoft.com/office/officeart/2005/8/layout/arrow2"/>
    <dgm:cxn modelId="{E2A2F046-E01C-47FB-9A43-8599EBFFDFFC}" type="presParOf" srcId="{5B927E47-C886-406C-BA0A-8D3B95ABC278}" destId="{AC28B3E6-2323-4B3A-BF0B-BA20DF23DAFA}" srcOrd="4" destOrd="0" presId="urn:microsoft.com/office/officeart/2005/8/layout/arrow2"/>
    <dgm:cxn modelId="{373E7FBF-D4BB-47A9-B200-9667A06E51EA}" type="presParOf" srcId="{5B927E47-C886-406C-BA0A-8D3B95ABC278}" destId="{B9139810-5E55-4C8E-BEDD-5933E0ECC47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66466-513A-4915-956E-42176C3DF65D}">
      <dsp:nvSpPr>
        <dsp:cNvPr id="0" name=""/>
        <dsp:cNvSpPr/>
      </dsp:nvSpPr>
      <dsp:spPr>
        <a:xfrm>
          <a:off x="946418" y="0"/>
          <a:ext cx="6382462" cy="3989039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5768BFD0-3A9A-4B31-93A4-BEFED3EB65CF}">
      <dsp:nvSpPr>
        <dsp:cNvPr id="0" name=""/>
        <dsp:cNvSpPr/>
      </dsp:nvSpPr>
      <dsp:spPr>
        <a:xfrm>
          <a:off x="1734141" y="2753234"/>
          <a:ext cx="165944" cy="165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F56A3-EF2A-4EB1-9B85-337350811072}">
      <dsp:nvSpPr>
        <dsp:cNvPr id="0" name=""/>
        <dsp:cNvSpPr/>
      </dsp:nvSpPr>
      <dsp:spPr>
        <a:xfrm>
          <a:off x="1817113" y="2836206"/>
          <a:ext cx="1487113" cy="115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Net worth of farm when child started on farm</a:t>
          </a:r>
          <a:endParaRPr lang="en-CA" sz="2000" kern="1200" dirty="0"/>
        </a:p>
      </dsp:txBody>
      <dsp:txXfrm>
        <a:off x="1817113" y="2836206"/>
        <a:ext cx="1487113" cy="1152832"/>
      </dsp:txXfrm>
    </dsp:sp>
    <dsp:sp modelId="{8F31593E-FE57-444B-AA71-B9F5272CC36E}">
      <dsp:nvSpPr>
        <dsp:cNvPr id="0" name=""/>
        <dsp:cNvSpPr/>
      </dsp:nvSpPr>
      <dsp:spPr>
        <a:xfrm>
          <a:off x="3198916" y="1669013"/>
          <a:ext cx="299975" cy="299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D86FC-CE7B-45CC-9CBC-D33826B58424}">
      <dsp:nvSpPr>
        <dsp:cNvPr id="0" name=""/>
        <dsp:cNvSpPr/>
      </dsp:nvSpPr>
      <dsp:spPr>
        <a:xfrm>
          <a:off x="3348904" y="1819001"/>
          <a:ext cx="1531790" cy="217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5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Net worth of farm in 2011</a:t>
          </a:r>
          <a:endParaRPr lang="en-CA" sz="2000" kern="1200" dirty="0"/>
        </a:p>
      </dsp:txBody>
      <dsp:txXfrm>
        <a:off x="3348904" y="1819001"/>
        <a:ext cx="1531790" cy="2170037"/>
      </dsp:txXfrm>
    </dsp:sp>
    <dsp:sp modelId="{AC28B3E6-2323-4B3A-BF0B-BA20DF23DAFA}">
      <dsp:nvSpPr>
        <dsp:cNvPr id="0" name=""/>
        <dsp:cNvSpPr/>
      </dsp:nvSpPr>
      <dsp:spPr>
        <a:xfrm>
          <a:off x="4960476" y="1009226"/>
          <a:ext cx="414860" cy="414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39810-5E55-4C8E-BEDD-5933E0ECC47D}">
      <dsp:nvSpPr>
        <dsp:cNvPr id="0" name=""/>
        <dsp:cNvSpPr/>
      </dsp:nvSpPr>
      <dsp:spPr>
        <a:xfrm>
          <a:off x="5167906" y="1216656"/>
          <a:ext cx="1531790" cy="2772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82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Net worth of farm at death</a:t>
          </a:r>
          <a:endParaRPr lang="en-CA" sz="2000" kern="1200" dirty="0"/>
        </a:p>
      </dsp:txBody>
      <dsp:txXfrm>
        <a:off x="5167906" y="1216656"/>
        <a:ext cx="1531790" cy="2772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A4770-F096-448F-AEE0-10D69680BFC4}" type="datetimeFigureOut">
              <a:rPr lang="en-US" smtClean="0"/>
              <a:pPr/>
              <a:t>05-Feb-16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5AE53-56D6-4EF0-88C4-822522C4DBD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71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0FA9-DD40-4C26-8A3A-543664CE84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AE53-56D6-4EF0-88C4-822522C4DBD9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870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AE53-56D6-4EF0-88C4-822522C4DBD9}" type="slidenum">
              <a:rPr lang="en-CA" smtClean="0"/>
              <a:pPr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4326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AE53-56D6-4EF0-88C4-822522C4DBD9}" type="slidenum">
              <a:rPr lang="en-CA" smtClean="0"/>
              <a:pPr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510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AE53-56D6-4EF0-88C4-822522C4DBD9}" type="slidenum">
              <a:rPr lang="en-CA" smtClean="0"/>
              <a:pPr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072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AE53-56D6-4EF0-88C4-822522C4DBD9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93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BA51E-531A-461A-9B62-C1A056819268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68825" cy="3427413"/>
          </a:xfrm>
          <a:ln/>
        </p:spPr>
      </p:sp>
    </p:spTree>
    <p:extLst>
      <p:ext uri="{BB962C8B-B14F-4D97-AF65-F5344CB8AC3E}">
        <p14:creationId xmlns:p14="http://schemas.microsoft.com/office/powerpoint/2010/main" val="70413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AE53-56D6-4EF0-88C4-822522C4DBD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111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AE53-56D6-4EF0-88C4-822522C4DBD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00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AE53-56D6-4EF0-88C4-822522C4DBD9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91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AE53-56D6-4EF0-88C4-822522C4DBD9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300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AE53-56D6-4EF0-88C4-822522C4DBD9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0727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AE53-56D6-4EF0-88C4-822522C4DBD9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23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05-Feb-16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05-Feb-16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05-Feb-16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DB9FB-72EC-4B21-8A9A-ECB391717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05-Feb-16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05-Feb-16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05-Feb-16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05-Feb-16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05-Feb-16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05-Feb-16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05-Feb-16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05-Feb-16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77DB-AE26-405B-A07A-9F6C08DDB92D}" type="datetimeFigureOut">
              <a:rPr lang="en-US" smtClean="0"/>
              <a:pPr/>
              <a:t>05-Feb-16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PP_Dav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0"/>
            <a:ext cx="6643702" cy="1417638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Risk Management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43824" cy="368618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Minimize</a:t>
            </a:r>
          </a:p>
          <a:p>
            <a:pPr marL="1314450" lvl="2" indent="-514350"/>
            <a:r>
              <a:rPr lang="en-CA" dirty="0" smtClean="0"/>
              <a:t>Have some loans on float, some fixed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Eliminate</a:t>
            </a:r>
          </a:p>
          <a:p>
            <a:pPr marL="1314450" lvl="2" indent="-514350"/>
            <a:r>
              <a:rPr lang="en-CA" dirty="0" smtClean="0"/>
              <a:t>Do not grow that crop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Diversify</a:t>
            </a:r>
          </a:p>
          <a:p>
            <a:pPr marL="1314450" lvl="2" indent="-514350"/>
            <a:r>
              <a:rPr lang="en-CA" dirty="0" smtClean="0"/>
              <a:t>Store assets in two different locations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Transfer to insurance</a:t>
            </a:r>
          </a:p>
          <a:p>
            <a:pPr marL="1314450" lvl="2" indent="-514350"/>
            <a:r>
              <a:rPr lang="en-CA" dirty="0" smtClean="0"/>
              <a:t>Disability 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Assume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0"/>
            <a:ext cx="6715140" cy="1417638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Financial Analysis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643050"/>
            <a:ext cx="7972452" cy="4483113"/>
          </a:xfrm>
        </p:spPr>
        <p:txBody>
          <a:bodyPr/>
          <a:lstStyle/>
          <a:p>
            <a:r>
              <a:rPr lang="en-CA" sz="3600" dirty="0" smtClean="0"/>
              <a:t>Funding for your retirement lifestyle</a:t>
            </a:r>
          </a:p>
          <a:p>
            <a:pPr lvl="2"/>
            <a:r>
              <a:rPr lang="en-CA" sz="2800" dirty="0" smtClean="0"/>
              <a:t>How much you will need?</a:t>
            </a:r>
          </a:p>
          <a:p>
            <a:pPr lvl="2"/>
            <a:r>
              <a:rPr lang="en-CA" sz="2800" dirty="0" smtClean="0"/>
              <a:t>Where it will come from?</a:t>
            </a:r>
          </a:p>
          <a:p>
            <a:pPr lvl="2"/>
            <a:r>
              <a:rPr lang="en-CA" sz="2800" dirty="0" smtClean="0"/>
              <a:t>Will I run out and if I do is there a Plan “B”?</a:t>
            </a:r>
          </a:p>
          <a:p>
            <a:pPr lvl="2"/>
            <a:r>
              <a:rPr lang="en-CA" sz="2800" dirty="0" smtClean="0"/>
              <a:t>What about non farm child?</a:t>
            </a:r>
            <a:endParaRPr lang="en-CA" sz="2800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CA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CA" sz="3600" dirty="0" smtClean="0">
                <a:solidFill>
                  <a:schemeClr val="accent3">
                    <a:lumMod val="50000"/>
                  </a:schemeClr>
                </a:solidFill>
              </a:rPr>
              <a:t>$48,000 after taxes-2% Inflation </a:t>
            </a:r>
            <a:endParaRPr lang="en-CA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19" y="1600200"/>
          <a:ext cx="8435280" cy="34129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0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5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1011"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Year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Living Costs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Taxes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Total Outflow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C.P.P.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O.A.S.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From Farm Corporation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47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2014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$51,957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$3,243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$55,200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/>
                        <a:t>$7,779</a:t>
                      </a:r>
                      <a:endParaRPr lang="en-CA" sz="1200" b="1" i="1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/>
                        <a:t>$13,689</a:t>
                      </a:r>
                      <a:endParaRPr lang="en-CA" sz="1200" b="1" i="1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/>
                        <a:t>$33,722</a:t>
                      </a:r>
                      <a:endParaRPr lang="en-CA" sz="1200" b="1" i="1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47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2021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/>
                        <a:t>$59,682</a:t>
                      </a:r>
                      <a:endParaRPr lang="en-CA" sz="1200" b="1" i="1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$3,725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$63,407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$8.936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/>
                        <a:t>$15,735</a:t>
                      </a:r>
                      <a:endParaRPr lang="en-CA" sz="1200" b="1" i="1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/>
                        <a:t>$38,736</a:t>
                      </a:r>
                      <a:endParaRPr lang="en-CA" sz="1200" b="1" i="1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52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2028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$68,556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$4,279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/>
                        <a:t>$72,835</a:t>
                      </a:r>
                      <a:endParaRPr lang="en-CA" sz="1200" b="1" i="1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$10,264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$18,075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/>
                        <a:t>$44,496</a:t>
                      </a:r>
                      <a:endParaRPr lang="en-CA" sz="1200" b="1" i="1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47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/>
                        <a:t>2035</a:t>
                      </a:r>
                      <a:endParaRPr lang="en-CA" sz="1200" b="1" i="1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$78,749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$4,915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$83,665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$11,790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$20,762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/>
                        <a:t>$51,112</a:t>
                      </a:r>
                      <a:endParaRPr lang="en-CA" sz="1200" b="1" i="1" dirty="0">
                        <a:solidFill>
                          <a:srgbClr val="333300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0"/>
            <a:ext cx="6643702" cy="1417638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Financial Analysis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Current financial analysis of the farm business</a:t>
            </a:r>
          </a:p>
          <a:p>
            <a:pPr lvl="2"/>
            <a:r>
              <a:rPr lang="en-CA" dirty="0" smtClean="0"/>
              <a:t>Snap Shot of where you are today</a:t>
            </a:r>
          </a:p>
          <a:p>
            <a:pPr lvl="2"/>
            <a:r>
              <a:rPr lang="en-CA" dirty="0" smtClean="0"/>
              <a:t>Projected cash flow</a:t>
            </a:r>
          </a:p>
          <a:p>
            <a:pPr lvl="2"/>
            <a:r>
              <a:rPr lang="en-CA" dirty="0" smtClean="0"/>
              <a:t>Projected accrued income</a:t>
            </a:r>
          </a:p>
          <a:p>
            <a:pPr lvl="2"/>
            <a:r>
              <a:rPr lang="en-CA" dirty="0" smtClean="0"/>
              <a:t>Key financial Ratios</a:t>
            </a:r>
          </a:p>
          <a:p>
            <a:pPr lvl="2"/>
            <a:r>
              <a:rPr lang="en-CA" dirty="0" smtClean="0"/>
              <a:t>Snap shot of where the farm would be at transition</a:t>
            </a:r>
          </a:p>
          <a:p>
            <a:pPr lvl="2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922114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Estate Equalization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9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          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Estate Analysis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2952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8082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CA" sz="1100" b="0" i="0" dirty="0">
                        <a:solidFill>
                          <a:srgbClr val="4F81BD"/>
                        </a:solidFill>
                        <a:latin typeface="Arial"/>
                        <a:ea typeface="Batang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2013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2020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2027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2034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2041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/>
                        <a:t>Shares </a:t>
                      </a:r>
                      <a:endParaRPr lang="en-CA" sz="1200" b="1" i="1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$5,214,966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$4,752,880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$4,520,880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$4,257,843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$3,729,746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/>
                        <a:t>House</a:t>
                      </a:r>
                      <a:endParaRPr lang="en-CA" sz="1200" b="1" i="1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CA" sz="1100" b="0" i="0">
                        <a:solidFill>
                          <a:srgbClr val="4F81BD"/>
                        </a:solidFill>
                        <a:latin typeface="Arial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$363,256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$384,469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$407,391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$449,772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/>
                        <a:t>Total</a:t>
                      </a:r>
                      <a:endParaRPr lang="en-CA" sz="1200" b="1" i="1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$5,214,966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/>
                        <a:t>$3,016,136</a:t>
                      </a:r>
                      <a:endParaRPr lang="en-CA" sz="1200" b="1" i="1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$4,905,349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$4,665,334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/>
                        <a:t>$4,179,518</a:t>
                      </a:r>
                      <a:endParaRPr lang="en-CA" sz="1200" b="1" i="1" dirty="0">
                        <a:solidFill>
                          <a:srgbClr val="4F81BD"/>
                        </a:solidFill>
                        <a:latin typeface="Cambria"/>
                        <a:ea typeface="Batang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Identification of Skills 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>
            <a:normAutofit/>
          </a:bodyPr>
          <a:lstStyle/>
          <a:p>
            <a:r>
              <a:rPr lang="en-CA" sz="3200" dirty="0" smtClean="0"/>
              <a:t>Time Management</a:t>
            </a:r>
          </a:p>
          <a:p>
            <a:r>
              <a:rPr lang="en-CA" sz="3200" dirty="0" smtClean="0"/>
              <a:t>Human Resources</a:t>
            </a:r>
          </a:p>
          <a:p>
            <a:r>
              <a:rPr lang="en-CA" sz="3200" dirty="0" smtClean="0"/>
              <a:t>Negotiation Skills</a:t>
            </a:r>
          </a:p>
          <a:p>
            <a:r>
              <a:rPr lang="en-CA" sz="3200" dirty="0" smtClean="0"/>
              <a:t>Team Building</a:t>
            </a:r>
          </a:p>
          <a:p>
            <a:r>
              <a:rPr lang="en-CA" sz="3200" dirty="0" smtClean="0"/>
              <a:t>Working with People</a:t>
            </a:r>
          </a:p>
          <a:p>
            <a:r>
              <a:rPr lang="en-CA" sz="3200" dirty="0" smtClean="0"/>
              <a:t>Planning</a:t>
            </a:r>
            <a:endParaRPr lang="en-CA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</p:spPr>
        <p:txBody>
          <a:bodyPr>
            <a:normAutofit/>
          </a:bodyPr>
          <a:lstStyle/>
          <a:p>
            <a:r>
              <a:rPr lang="en-CA" sz="3200" dirty="0" smtClean="0"/>
              <a:t>Financial Skills</a:t>
            </a:r>
          </a:p>
          <a:p>
            <a:r>
              <a:rPr lang="en-CA" sz="3200" dirty="0" smtClean="0"/>
              <a:t>Networking Skills</a:t>
            </a:r>
          </a:p>
          <a:p>
            <a:r>
              <a:rPr lang="en-CA" sz="3200" dirty="0" smtClean="0"/>
              <a:t>Marketing</a:t>
            </a:r>
          </a:p>
          <a:p>
            <a:r>
              <a:rPr lang="en-CA" sz="3200" dirty="0" smtClean="0"/>
              <a:t>Analytical Skills</a:t>
            </a:r>
          </a:p>
          <a:p>
            <a:r>
              <a:rPr lang="en-CA" sz="3200" dirty="0" smtClean="0"/>
              <a:t>Communication</a:t>
            </a:r>
          </a:p>
          <a:p>
            <a:r>
              <a:rPr lang="en-CA" sz="3200" dirty="0" smtClean="0"/>
              <a:t>Selling Skills</a:t>
            </a:r>
            <a:endParaRPr lang="en-CA" sz="3200" dirty="0"/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/>
          </p:nvPr>
        </p:nvGraphicFramePr>
        <p:xfrm>
          <a:off x="2339751" y="620694"/>
          <a:ext cx="6192687" cy="4862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814">
                  <a:extLst>
                    <a:ext uri="{9D8B030D-6E8A-4147-A177-3AD203B41FA5}">
                      <a16:colId xmlns:a16="http://schemas.microsoft.com/office/drawing/2014/main" val="1897291774"/>
                    </a:ext>
                  </a:extLst>
                </a:gridCol>
                <a:gridCol w="956648">
                  <a:extLst>
                    <a:ext uri="{9D8B030D-6E8A-4147-A177-3AD203B41FA5}">
                      <a16:colId xmlns:a16="http://schemas.microsoft.com/office/drawing/2014/main" val="1315262021"/>
                    </a:ext>
                  </a:extLst>
                </a:gridCol>
                <a:gridCol w="1114523">
                  <a:extLst>
                    <a:ext uri="{9D8B030D-6E8A-4147-A177-3AD203B41FA5}">
                      <a16:colId xmlns:a16="http://schemas.microsoft.com/office/drawing/2014/main" val="2513765275"/>
                    </a:ext>
                  </a:extLst>
                </a:gridCol>
                <a:gridCol w="503853">
                  <a:extLst>
                    <a:ext uri="{9D8B030D-6E8A-4147-A177-3AD203B41FA5}">
                      <a16:colId xmlns:a16="http://schemas.microsoft.com/office/drawing/2014/main" val="2791968048"/>
                    </a:ext>
                  </a:extLst>
                </a:gridCol>
                <a:gridCol w="2159849">
                  <a:extLst>
                    <a:ext uri="{9D8B030D-6E8A-4147-A177-3AD203B41FA5}">
                      <a16:colId xmlns:a16="http://schemas.microsoft.com/office/drawing/2014/main" val="1204758595"/>
                    </a:ext>
                  </a:extLst>
                </a:gridCol>
              </a:tblGrid>
              <a:tr h="171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ROLE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CURRENT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FUTURE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DATE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CRITERIA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268763"/>
                  </a:ext>
                </a:extLst>
              </a:tr>
              <a:tr h="4203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Herd Health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Jason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2019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-mentoring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-experience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3644283"/>
                  </a:ext>
                </a:extLst>
              </a:tr>
              <a:tr h="171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Breeding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GenCor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Jason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2016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-experience (John)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201046"/>
                  </a:ext>
                </a:extLst>
              </a:tr>
              <a:tr h="171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Sire Selection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GenCor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Jason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2018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1435"/>
                  </a:ext>
                </a:extLst>
              </a:tr>
              <a:tr h="171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Culling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Dan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2017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923034"/>
                  </a:ext>
                </a:extLst>
              </a:tr>
              <a:tr h="171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Feeding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Dan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2018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950016"/>
                  </a:ext>
                </a:extLst>
              </a:tr>
              <a:tr h="171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Hoof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Dan/Jason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2017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7827587"/>
                  </a:ext>
                </a:extLst>
              </a:tr>
              <a:tr h="171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Calf Management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Jason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2016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0457277"/>
                  </a:ext>
                </a:extLst>
              </a:tr>
              <a:tr h="171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Building &amp; Equipment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Scot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2018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-get or trade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6343572"/>
                  </a:ext>
                </a:extLst>
              </a:tr>
              <a:tr h="668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Crop Input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Jason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2017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-Innovative Farmers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-SWAC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-FarmSense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011167"/>
                  </a:ext>
                </a:extLst>
              </a:tr>
              <a:tr h="171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Equipment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Scott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2018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597581"/>
                  </a:ext>
                </a:extLst>
              </a:tr>
              <a:tr h="171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Crop Rotation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Jason/Scott/Dan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2025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397010"/>
                  </a:ext>
                </a:extLst>
              </a:tr>
              <a:tr h="171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Bookkeeping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Jeanette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Outsider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2025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-I-Cloud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6457131"/>
                  </a:ext>
                </a:extLst>
              </a:tr>
              <a:tr h="18458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Financial Management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Don/Jeanette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Jason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2017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-business plan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-C.O.P.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-Cash flows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-Advanced Farm Management Program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-CTEAM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-FCC Dairy workshops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-US Dairy seminar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55023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59832" y="90100"/>
            <a:ext cx="7699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 OF ROLES AND RESPONSIBILITIES</a:t>
            </a:r>
            <a:endParaRPr kumimoji="0" lang="en-C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634082"/>
          </a:xfrm>
        </p:spPr>
        <p:txBody>
          <a:bodyPr>
            <a:noAutofit/>
          </a:bodyPr>
          <a:lstStyle/>
          <a:p>
            <a:r>
              <a:rPr lang="en-CA" sz="3600" dirty="0" smtClean="0"/>
              <a:t>Recognize the need for Change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220608"/>
            <a:ext cx="7452320" cy="44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4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Any questions during or after session please text us at: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 smtClean="0"/>
              <a:t>519-437-9059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27490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43809" y="255588"/>
            <a:ext cx="6050954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Kolbe Index</a:t>
            </a:r>
            <a:endParaRPr lang="en-US" sz="14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031807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006600"/>
                </a:solidFill>
                <a:latin typeface="Arial Black" pitchFamily="34" charset="0"/>
              </a:rPr>
              <a:t>Kolbe A Index for</a:t>
            </a:r>
          </a:p>
          <a:p>
            <a:pPr algn="ctr"/>
            <a:r>
              <a:rPr lang="en-CA" sz="2400" dirty="0">
                <a:solidFill>
                  <a:srgbClr val="006600"/>
                </a:solidFill>
                <a:latin typeface="Arial Black" pitchFamily="34" charset="0"/>
              </a:rPr>
              <a:t>Len Davies</a:t>
            </a:r>
          </a:p>
        </p:txBody>
      </p:sp>
      <p:pic>
        <p:nvPicPr>
          <p:cNvPr id="5" name="Picture 4" descr="Image of dads kol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772816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2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43809" y="255588"/>
            <a:ext cx="6050954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Kolbe Index</a:t>
            </a:r>
            <a:endParaRPr lang="en-US" sz="14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26" name="Picture 2" descr="http://www.warewithal.com/resultsview/resources/chartsFull/charts/A/3_6_4_7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5" r="28226" b="10001"/>
          <a:stretch>
            <a:fillRect/>
          </a:stretch>
        </p:blipFill>
        <p:spPr bwMode="auto">
          <a:xfrm>
            <a:off x="2772000" y="162900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01604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006600"/>
                </a:solidFill>
                <a:latin typeface="Arial Black" pitchFamily="34" charset="0"/>
              </a:rPr>
              <a:t>Kolbe </a:t>
            </a:r>
            <a:r>
              <a:rPr lang="en-CA" sz="2400" u="sng" dirty="0" smtClean="0">
                <a:solidFill>
                  <a:srgbClr val="006600"/>
                </a:solidFill>
                <a:latin typeface="Arial Black" pitchFamily="34" charset="0"/>
              </a:rPr>
              <a:t>A</a:t>
            </a:r>
            <a:r>
              <a:rPr lang="en-CA" dirty="0" smtClean="0">
                <a:solidFill>
                  <a:srgbClr val="006600"/>
                </a:solidFill>
                <a:latin typeface="Arial Black" pitchFamily="34" charset="0"/>
              </a:rPr>
              <a:t> Index for</a:t>
            </a:r>
          </a:p>
          <a:p>
            <a:pPr algn="ctr"/>
            <a:r>
              <a:rPr lang="en-CA" sz="2400" dirty="0">
                <a:solidFill>
                  <a:srgbClr val="006600"/>
                </a:solidFill>
                <a:latin typeface="Arial Black" pitchFamily="34" charset="0"/>
              </a:rPr>
              <a:t>Jeff Davies</a:t>
            </a:r>
          </a:p>
        </p:txBody>
      </p:sp>
    </p:spTree>
    <p:extLst>
      <p:ext uri="{BB962C8B-B14F-4D97-AF65-F5344CB8AC3E}">
        <p14:creationId xmlns:p14="http://schemas.microsoft.com/office/powerpoint/2010/main" val="2044621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43809" y="255588"/>
            <a:ext cx="6050954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Kolbe Index</a:t>
            </a:r>
            <a:endParaRPr lang="en-US" sz="14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2336" y="904875"/>
            <a:ext cx="7576088" cy="5116413"/>
            <a:chOff x="812336" y="904875"/>
            <a:chExt cx="7576088" cy="5116413"/>
          </a:xfrm>
        </p:grpSpPr>
        <p:sp>
          <p:nvSpPr>
            <p:cNvPr id="6" name="TextBox 5"/>
            <p:cNvSpPr txBox="1"/>
            <p:nvPr/>
          </p:nvSpPr>
          <p:spPr>
            <a:xfrm>
              <a:off x="1882180" y="904875"/>
              <a:ext cx="5760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006600"/>
                  </a:solidFill>
                  <a:latin typeface="Arial Black" pitchFamily="34" charset="0"/>
                </a:rPr>
                <a:t>Kolbe </a:t>
              </a:r>
              <a:r>
                <a:rPr lang="en-CA" sz="2400" u="sng" dirty="0" smtClean="0">
                  <a:solidFill>
                    <a:srgbClr val="006600"/>
                  </a:solidFill>
                  <a:latin typeface="Arial Black" pitchFamily="34" charset="0"/>
                </a:rPr>
                <a:t>C</a:t>
              </a:r>
              <a:r>
                <a:rPr lang="en-CA" dirty="0" smtClean="0">
                  <a:solidFill>
                    <a:srgbClr val="006600"/>
                  </a:solidFill>
                  <a:latin typeface="Arial Black" pitchFamily="34" charset="0"/>
                </a:rPr>
                <a:t> Index</a:t>
              </a:r>
              <a:endParaRPr lang="en-CA" sz="2400" dirty="0">
                <a:solidFill>
                  <a:srgbClr val="006600"/>
                </a:solidFill>
                <a:latin typeface="Arial Black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6" t="13127" r="8012" b="35110"/>
            <a:stretch/>
          </p:blipFill>
          <p:spPr bwMode="auto">
            <a:xfrm>
              <a:off x="834404" y="1320373"/>
              <a:ext cx="7554020" cy="4700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12336" y="1176322"/>
              <a:ext cx="1815448" cy="524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829188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Managing Relationships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Managing Relationships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Randy Carlyle previous coach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Mike Babcock coach 2015-16</a:t>
            </a:r>
            <a:endParaRPr lang="en-US" dirty="0"/>
          </a:p>
        </p:txBody>
      </p:sp>
      <p:pic>
        <p:nvPicPr>
          <p:cNvPr id="1026" name="Picture 2" descr="http://tse1.mm.bing.net/th?&amp;id=OIP.Mcafb3a07ba166e759c79f41141e2e8fdo2&amp;w=299&amp;h=164&amp;c=0&amp;pid=1.9&amp;rs=0&amp;p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032448" cy="25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performgroup.com/di/library/omnisport/9/60/babcock-mike-051115-usnews-getty-ftr_re5esla6hxc91i6gn6y5mukb5.jpg?t=1152202637w=1000&amp;h=75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60816"/>
            <a:ext cx="3970784" cy="257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395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se1.mm.bing.net/th?id=OIP.Mcc0035dc540cf7b6e0f365caacee201fo0&amp;w=233&amp;h=152&amp;c=7&amp;rs=1&amp;qlt=90&amp;o=4&amp;pid=1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0200"/>
            <a:ext cx="5904656" cy="34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Reimer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11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Managing Relationships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Coach Maple Leafs to 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Reimer during Carlyle coaching</a:t>
            </a:r>
            <a:endParaRPr lang="en-US" dirty="0"/>
          </a:p>
        </p:txBody>
      </p:sp>
      <p:pic>
        <p:nvPicPr>
          <p:cNvPr id="2050" name="Picture 2" descr="Image result for James Reim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682751" cy="23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se1.mm.bing.net/th?&amp;id=OIP.Mcafb3a07ba166e759c79f41141e2e8fdo2&amp;w=299&amp;h=164&amp;c=0&amp;pid=1.9&amp;rs=0&amp;p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888432" cy="22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537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Managing Relationships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Positive Re-affirmation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5" y="1535113"/>
            <a:ext cx="4392488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Best Save Percentage early 2016</a:t>
            </a:r>
            <a:endParaRPr lang="en-US" dirty="0"/>
          </a:p>
        </p:txBody>
      </p:sp>
      <p:pic>
        <p:nvPicPr>
          <p:cNvPr id="7" name="Picture 4" descr="http://images.performgroup.com/di/library/omnisport/9/60/babcock-mike-051115-usnews-getty-ftr_re5esla6hxc91i6gn6y5mukb5.jpg?t=1152202637w=1000&amp;h=7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4040188" cy="23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2.gstatic.com/images?q=tbn:ANd9GcSX5SuNI8Ge8eIAi_UplF62FSHyavjnBydi2RTmTTXvupWke1eCZ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672408" cy="23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37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Managing Relationships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know </a:t>
            </a:r>
            <a:r>
              <a:rPr lang="en-US" dirty="0"/>
              <a:t>m</a:t>
            </a:r>
            <a:r>
              <a:rPr lang="en-US" dirty="0" smtClean="0"/>
              <a:t>y stuff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There is more than one way</a:t>
            </a:r>
            <a:endParaRPr lang="en-US" dirty="0"/>
          </a:p>
        </p:txBody>
      </p:sp>
      <p:pic>
        <p:nvPicPr>
          <p:cNvPr id="4098" name="Picture 2" descr="http://www.stone-buhr.com/wp/wp-content/uploads/2011/06/David-Perry-Harvest-picture1-300x2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816424" cy="26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se1.mm.bing.net/th?&amp;id=OIP.Mcafb3a07ba166e759c79f41141e2e8fdo2&amp;w=299&amp;h=164&amp;c=0&amp;pid=1.9&amp;rs=0&amp;p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816424" cy="252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596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Positive Re-affirmation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Big Picture thinkers</a:t>
            </a:r>
            <a:endParaRPr lang="en-US" dirty="0"/>
          </a:p>
        </p:txBody>
      </p:sp>
      <p:pic>
        <p:nvPicPr>
          <p:cNvPr id="5122" name="Picture 2" descr="https://encrypted-tbn1.gstatic.com/images?q=tbn:ANd9GcROQRP_rt2UcXSOxJzvf6mfKJAcszR5Uj_DFW9LRXZAcoMm-HvTY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564905"/>
            <a:ext cx="3528392" cy="24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s.performgroup.com/di/library/omnisport/9/60/babcock-mike-051115-usnews-getty-ftr_re5esla6hxc91i6gn6y5mukb5.jpg?t=1152202637w=1000&amp;h=7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6"/>
            <a:ext cx="4040188" cy="24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8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results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He is finally out of my hair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Let’s work together</a:t>
            </a:r>
            <a:endParaRPr lang="en-US" dirty="0"/>
          </a:p>
        </p:txBody>
      </p:sp>
      <p:pic>
        <p:nvPicPr>
          <p:cNvPr id="2050" name="Picture 2" descr="http://tse1.mm.bing.net/th?id=OIP.M4c87f9ff8596ac6a179ec20bcadd9c47o0&amp;w=231&amp;h=150&amp;c=7&amp;rs=1&amp;qlt=90&amp;o=4&amp;pid=1.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600400" cy="22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e1.mm.bing.net/th?&amp;id=OIP.Ma775c5bbda731d66e004772fe39d110eo0&amp;w=300&amp;h=247&amp;c=0&amp;pid=1.9&amp;rs=0&amp;p=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3"/>
            <a:ext cx="3672408" cy="22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1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CA" sz="4800" b="1" dirty="0" smtClean="0">
                <a:solidFill>
                  <a:srgbClr val="006600"/>
                </a:solidFill>
              </a:rPr>
              <a:t>For Your Family’s Sake</a:t>
            </a:r>
            <a:endParaRPr lang="en-CA" sz="48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5400" b="1" dirty="0" smtClean="0"/>
          </a:p>
          <a:p>
            <a:pPr>
              <a:buNone/>
            </a:pPr>
            <a:r>
              <a:rPr lang="en-CA" sz="5400" b="1" dirty="0" smtClean="0"/>
              <a:t>Farm Business Succession is a journey not an event</a:t>
            </a:r>
            <a:endParaRPr lang="en-CA" sz="5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612263"/>
              </p:ext>
            </p:extLst>
          </p:nvPr>
        </p:nvGraphicFramePr>
        <p:xfrm>
          <a:off x="755576" y="1340768"/>
          <a:ext cx="7641770" cy="388843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8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9298">
                <a:tc>
                  <a:txBody>
                    <a:bodyPr/>
                    <a:lstStyle/>
                    <a:p>
                      <a:pPr algn="ctr"/>
                      <a:endParaRPr lang="en-CA" b="1" u="sng" dirty="0"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/>
                        <a:t>Present</a:t>
                      </a:r>
                      <a:endParaRPr lang="en-CA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/>
                        <a:t>Beginning of Transition</a:t>
                      </a:r>
                      <a:endParaRPr lang="en-CA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/>
                        <a:t>Midway through Transition</a:t>
                      </a:r>
                      <a:endParaRPr lang="en-CA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/>
                        <a:t>Transition Complete</a:t>
                      </a:r>
                      <a:endParaRPr lang="en-CA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/>
                        <a:t>Later in Life</a:t>
                      </a:r>
                      <a:endParaRPr lang="en-CA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284">
                <a:tc>
                  <a:txBody>
                    <a:bodyPr/>
                    <a:lstStyle/>
                    <a:p>
                      <a:r>
                        <a:rPr lang="en-CA" u="sng" dirty="0" smtClean="0"/>
                        <a:t>Management</a:t>
                      </a:r>
                      <a:endParaRPr lang="en-CA" b="1" u="sng" dirty="0">
                        <a:latin typeface="Berlin Sans FB Dem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Parents</a:t>
                      </a:r>
                      <a:endParaRPr lang="en-CA" sz="14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Parents /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400" i="1" kern="1200" dirty="0" smtClean="0"/>
                        <a:t>Successor</a:t>
                      </a:r>
                      <a:endParaRPr lang="en-CA" sz="1400" b="1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kern="1200" dirty="0" smtClean="0"/>
                        <a:t>Successor</a:t>
                      </a:r>
                      <a:endParaRPr lang="en-CA" sz="1400" b="1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kern="1200" dirty="0" smtClean="0"/>
                        <a:t>Successor</a:t>
                      </a:r>
                      <a:endParaRPr lang="en-CA" sz="1400" b="1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400" i="1" kern="1200" dirty="0" smtClean="0"/>
                        <a:t>Successor</a:t>
                      </a:r>
                      <a:endParaRPr lang="en-CA" sz="1400" b="1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284">
                <a:tc>
                  <a:txBody>
                    <a:bodyPr/>
                    <a:lstStyle/>
                    <a:p>
                      <a:r>
                        <a:rPr lang="en-CA" u="sng" dirty="0" smtClean="0"/>
                        <a:t>Growth</a:t>
                      </a:r>
                      <a:endParaRPr lang="en-CA" b="1" u="sng" dirty="0">
                        <a:latin typeface="Berlin Sans FB Dem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Parents</a:t>
                      </a:r>
                      <a:endParaRPr lang="en-CA" sz="14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Parents</a:t>
                      </a:r>
                      <a:endParaRPr lang="en-CA" sz="14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Parents /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400" i="1" kern="1200" dirty="0" smtClean="0"/>
                        <a:t>Successor</a:t>
                      </a:r>
                      <a:endParaRPr lang="en-CA" sz="1400" b="1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400" i="1" kern="1200" dirty="0" smtClean="0"/>
                        <a:t>Successor</a:t>
                      </a:r>
                      <a:endParaRPr lang="en-CA" sz="1400" b="1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400" i="1" kern="1200" dirty="0" smtClean="0"/>
                        <a:t>Successor</a:t>
                      </a:r>
                      <a:endParaRPr lang="en-CA" sz="1400" b="1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284">
                <a:tc>
                  <a:txBody>
                    <a:bodyPr/>
                    <a:lstStyle/>
                    <a:p>
                      <a:r>
                        <a:rPr lang="en-CA" u="sng" dirty="0" smtClean="0"/>
                        <a:t>Ownership</a:t>
                      </a:r>
                      <a:endParaRPr lang="en-CA" b="1" u="sng" dirty="0">
                        <a:latin typeface="Berlin Sans FB Dem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Parents</a:t>
                      </a:r>
                      <a:endParaRPr lang="en-CA" sz="14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Parents</a:t>
                      </a:r>
                      <a:endParaRPr lang="en-CA" sz="14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Parents</a:t>
                      </a:r>
                      <a:endParaRPr lang="en-CA" sz="14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Parents /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400" i="1" kern="1200" dirty="0" smtClean="0"/>
                        <a:t>Successor</a:t>
                      </a:r>
                      <a:endParaRPr lang="en-CA" sz="1400" b="1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400" i="1" kern="1200" dirty="0" smtClean="0"/>
                        <a:t>Successor</a:t>
                      </a:r>
                      <a:endParaRPr lang="en-CA" sz="1400" b="1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84">
                <a:tc>
                  <a:txBody>
                    <a:bodyPr/>
                    <a:lstStyle/>
                    <a:p>
                      <a:r>
                        <a:rPr lang="en-CA" u="sng" dirty="0" smtClean="0"/>
                        <a:t>Control</a:t>
                      </a:r>
                      <a:endParaRPr lang="en-CA" b="1" u="sng" dirty="0">
                        <a:latin typeface="Berlin Sans FB Dem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Parents</a:t>
                      </a:r>
                      <a:endParaRPr lang="en-CA" sz="14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Parents</a:t>
                      </a:r>
                      <a:endParaRPr lang="en-CA" sz="14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Parents</a:t>
                      </a:r>
                      <a:endParaRPr lang="en-CA" sz="14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Parents</a:t>
                      </a:r>
                      <a:endParaRPr lang="en-CA" sz="14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Parents /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400" i="1" kern="1200" dirty="0" smtClean="0"/>
                        <a:t>Successor</a:t>
                      </a:r>
                      <a:endParaRPr lang="en-CA" sz="1400" b="1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931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142852"/>
            <a:ext cx="5114932" cy="796908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Activity Plans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72452" cy="394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46" y="116632"/>
            <a:ext cx="5827954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098303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atin typeface="AR JULIAN" panose="02000000000000000000" pitchFamily="2" charset="0"/>
              </a:rPr>
              <a:t>Time Management</a:t>
            </a:r>
            <a:endParaRPr lang="en-US" sz="3200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48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6-Point Star 48"/>
          <p:cNvSpPr/>
          <p:nvPr/>
        </p:nvSpPr>
        <p:spPr>
          <a:xfrm>
            <a:off x="2555776" y="1412776"/>
            <a:ext cx="3744416" cy="3384376"/>
          </a:xfrm>
          <a:prstGeom prst="star6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0"/>
            <a:ext cx="5900750" cy="1000108"/>
          </a:xfrm>
        </p:spPr>
        <p:txBody>
          <a:bodyPr/>
          <a:lstStyle/>
          <a:p>
            <a:r>
              <a:rPr lang="en-CA" dirty="0" smtClean="0"/>
              <a:t>Farm Advisory Team</a:t>
            </a:r>
            <a:endParaRPr lang="en-CA" dirty="0"/>
          </a:p>
        </p:txBody>
      </p:sp>
      <p:grpSp>
        <p:nvGrpSpPr>
          <p:cNvPr id="18" name="Group 10"/>
          <p:cNvGrpSpPr>
            <a:grpSpLocks noChangeAspect="1"/>
          </p:cNvGrpSpPr>
          <p:nvPr/>
        </p:nvGrpSpPr>
        <p:grpSpPr bwMode="auto">
          <a:xfrm>
            <a:off x="3456000" y="2340000"/>
            <a:ext cx="1948871" cy="1574994"/>
            <a:chOff x="2335" y="1937"/>
            <a:chExt cx="1144" cy="1000"/>
          </a:xfrm>
        </p:grpSpPr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335" y="1937"/>
              <a:ext cx="1144" cy="1000"/>
            </a:xfrm>
            <a:custGeom>
              <a:avLst/>
              <a:gdLst/>
              <a:ahLst/>
              <a:cxnLst>
                <a:cxn ang="0">
                  <a:pos x="630" y="997"/>
                </a:cxn>
                <a:cxn ang="0">
                  <a:pos x="741" y="978"/>
                </a:cxn>
                <a:cxn ang="0">
                  <a:pos x="844" y="940"/>
                </a:cxn>
                <a:cxn ang="0">
                  <a:pos x="935" y="886"/>
                </a:cxn>
                <a:cxn ang="0">
                  <a:pos x="1013" y="817"/>
                </a:cxn>
                <a:cxn ang="0">
                  <a:pos x="1075" y="737"/>
                </a:cxn>
                <a:cxn ang="0">
                  <a:pos x="1118" y="648"/>
                </a:cxn>
                <a:cxn ang="0">
                  <a:pos x="1140" y="551"/>
                </a:cxn>
                <a:cxn ang="0">
                  <a:pos x="1140" y="448"/>
                </a:cxn>
                <a:cxn ang="0">
                  <a:pos x="1118" y="351"/>
                </a:cxn>
                <a:cxn ang="0">
                  <a:pos x="1075" y="261"/>
                </a:cxn>
                <a:cxn ang="0">
                  <a:pos x="1013" y="182"/>
                </a:cxn>
                <a:cxn ang="0">
                  <a:pos x="935" y="114"/>
                </a:cxn>
                <a:cxn ang="0">
                  <a:pos x="844" y="60"/>
                </a:cxn>
                <a:cxn ang="0">
                  <a:pos x="741" y="22"/>
                </a:cxn>
                <a:cxn ang="0">
                  <a:pos x="630" y="3"/>
                </a:cxn>
                <a:cxn ang="0">
                  <a:pos x="513" y="3"/>
                </a:cxn>
                <a:cxn ang="0">
                  <a:pos x="402" y="22"/>
                </a:cxn>
                <a:cxn ang="0">
                  <a:pos x="299" y="60"/>
                </a:cxn>
                <a:cxn ang="0">
                  <a:pos x="208" y="114"/>
                </a:cxn>
                <a:cxn ang="0">
                  <a:pos x="131" y="182"/>
                </a:cxn>
                <a:cxn ang="0">
                  <a:pos x="69" y="261"/>
                </a:cxn>
                <a:cxn ang="0">
                  <a:pos x="26" y="351"/>
                </a:cxn>
                <a:cxn ang="0">
                  <a:pos x="4" y="448"/>
                </a:cxn>
                <a:cxn ang="0">
                  <a:pos x="4" y="551"/>
                </a:cxn>
                <a:cxn ang="0">
                  <a:pos x="26" y="648"/>
                </a:cxn>
                <a:cxn ang="0">
                  <a:pos x="69" y="737"/>
                </a:cxn>
                <a:cxn ang="0">
                  <a:pos x="131" y="817"/>
                </a:cxn>
                <a:cxn ang="0">
                  <a:pos x="208" y="886"/>
                </a:cxn>
                <a:cxn ang="0">
                  <a:pos x="299" y="940"/>
                </a:cxn>
                <a:cxn ang="0">
                  <a:pos x="402" y="978"/>
                </a:cxn>
                <a:cxn ang="0">
                  <a:pos x="513" y="997"/>
                </a:cxn>
              </a:cxnLst>
              <a:rect l="0" t="0" r="r" b="b"/>
              <a:pathLst>
                <a:path w="1144" h="1000">
                  <a:moveTo>
                    <a:pt x="571" y="1000"/>
                  </a:moveTo>
                  <a:lnTo>
                    <a:pt x="630" y="997"/>
                  </a:lnTo>
                  <a:lnTo>
                    <a:pt x="687" y="990"/>
                  </a:lnTo>
                  <a:lnTo>
                    <a:pt x="741" y="978"/>
                  </a:lnTo>
                  <a:lnTo>
                    <a:pt x="793" y="960"/>
                  </a:lnTo>
                  <a:lnTo>
                    <a:pt x="844" y="940"/>
                  </a:lnTo>
                  <a:lnTo>
                    <a:pt x="892" y="914"/>
                  </a:lnTo>
                  <a:lnTo>
                    <a:pt x="935" y="886"/>
                  </a:lnTo>
                  <a:lnTo>
                    <a:pt x="976" y="853"/>
                  </a:lnTo>
                  <a:lnTo>
                    <a:pt x="1013" y="817"/>
                  </a:lnTo>
                  <a:lnTo>
                    <a:pt x="1046" y="779"/>
                  </a:lnTo>
                  <a:lnTo>
                    <a:pt x="1075" y="737"/>
                  </a:lnTo>
                  <a:lnTo>
                    <a:pt x="1098" y="694"/>
                  </a:lnTo>
                  <a:lnTo>
                    <a:pt x="1118" y="648"/>
                  </a:lnTo>
                  <a:lnTo>
                    <a:pt x="1132" y="601"/>
                  </a:lnTo>
                  <a:lnTo>
                    <a:pt x="1140" y="551"/>
                  </a:lnTo>
                  <a:lnTo>
                    <a:pt x="1144" y="499"/>
                  </a:lnTo>
                  <a:lnTo>
                    <a:pt x="1140" y="448"/>
                  </a:lnTo>
                  <a:lnTo>
                    <a:pt x="1132" y="399"/>
                  </a:lnTo>
                  <a:lnTo>
                    <a:pt x="1118" y="351"/>
                  </a:lnTo>
                  <a:lnTo>
                    <a:pt x="1098" y="305"/>
                  </a:lnTo>
                  <a:lnTo>
                    <a:pt x="1075" y="261"/>
                  </a:lnTo>
                  <a:lnTo>
                    <a:pt x="1046" y="221"/>
                  </a:lnTo>
                  <a:lnTo>
                    <a:pt x="1013" y="182"/>
                  </a:lnTo>
                  <a:lnTo>
                    <a:pt x="976" y="147"/>
                  </a:lnTo>
                  <a:lnTo>
                    <a:pt x="935" y="114"/>
                  </a:lnTo>
                  <a:lnTo>
                    <a:pt x="892" y="86"/>
                  </a:lnTo>
                  <a:lnTo>
                    <a:pt x="844" y="60"/>
                  </a:lnTo>
                  <a:lnTo>
                    <a:pt x="793" y="40"/>
                  </a:lnTo>
                  <a:lnTo>
                    <a:pt x="741" y="22"/>
                  </a:lnTo>
                  <a:lnTo>
                    <a:pt x="687" y="10"/>
                  </a:lnTo>
                  <a:lnTo>
                    <a:pt x="630" y="3"/>
                  </a:lnTo>
                  <a:lnTo>
                    <a:pt x="571" y="0"/>
                  </a:lnTo>
                  <a:lnTo>
                    <a:pt x="513" y="3"/>
                  </a:lnTo>
                  <a:lnTo>
                    <a:pt x="457" y="10"/>
                  </a:lnTo>
                  <a:lnTo>
                    <a:pt x="402" y="22"/>
                  </a:lnTo>
                  <a:lnTo>
                    <a:pt x="349" y="40"/>
                  </a:lnTo>
                  <a:lnTo>
                    <a:pt x="299" y="60"/>
                  </a:lnTo>
                  <a:lnTo>
                    <a:pt x="252" y="86"/>
                  </a:lnTo>
                  <a:lnTo>
                    <a:pt x="208" y="114"/>
                  </a:lnTo>
                  <a:lnTo>
                    <a:pt x="168" y="147"/>
                  </a:lnTo>
                  <a:lnTo>
                    <a:pt x="131" y="182"/>
                  </a:lnTo>
                  <a:lnTo>
                    <a:pt x="98" y="221"/>
                  </a:lnTo>
                  <a:lnTo>
                    <a:pt x="69" y="261"/>
                  </a:lnTo>
                  <a:lnTo>
                    <a:pt x="46" y="305"/>
                  </a:lnTo>
                  <a:lnTo>
                    <a:pt x="26" y="351"/>
                  </a:lnTo>
                  <a:lnTo>
                    <a:pt x="12" y="399"/>
                  </a:lnTo>
                  <a:lnTo>
                    <a:pt x="4" y="448"/>
                  </a:lnTo>
                  <a:lnTo>
                    <a:pt x="0" y="499"/>
                  </a:lnTo>
                  <a:lnTo>
                    <a:pt x="4" y="551"/>
                  </a:lnTo>
                  <a:lnTo>
                    <a:pt x="12" y="601"/>
                  </a:lnTo>
                  <a:lnTo>
                    <a:pt x="26" y="648"/>
                  </a:lnTo>
                  <a:lnTo>
                    <a:pt x="46" y="694"/>
                  </a:lnTo>
                  <a:lnTo>
                    <a:pt x="69" y="737"/>
                  </a:lnTo>
                  <a:lnTo>
                    <a:pt x="98" y="779"/>
                  </a:lnTo>
                  <a:lnTo>
                    <a:pt x="131" y="817"/>
                  </a:lnTo>
                  <a:lnTo>
                    <a:pt x="168" y="853"/>
                  </a:lnTo>
                  <a:lnTo>
                    <a:pt x="208" y="886"/>
                  </a:lnTo>
                  <a:lnTo>
                    <a:pt x="252" y="914"/>
                  </a:lnTo>
                  <a:lnTo>
                    <a:pt x="299" y="940"/>
                  </a:lnTo>
                  <a:lnTo>
                    <a:pt x="349" y="960"/>
                  </a:lnTo>
                  <a:lnTo>
                    <a:pt x="402" y="978"/>
                  </a:lnTo>
                  <a:lnTo>
                    <a:pt x="457" y="990"/>
                  </a:lnTo>
                  <a:lnTo>
                    <a:pt x="513" y="997"/>
                  </a:lnTo>
                  <a:lnTo>
                    <a:pt x="571" y="1000"/>
                  </a:lnTo>
                  <a:close/>
                </a:path>
              </a:pathLst>
            </a:custGeom>
            <a:solidFill>
              <a:srgbClr val="FC0A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386" y="1983"/>
              <a:ext cx="1040" cy="908"/>
            </a:xfrm>
            <a:custGeom>
              <a:avLst/>
              <a:gdLst/>
              <a:ahLst/>
              <a:cxnLst>
                <a:cxn ang="0">
                  <a:pos x="3" y="408"/>
                </a:cxn>
                <a:cxn ang="0">
                  <a:pos x="24" y="319"/>
                </a:cxn>
                <a:cxn ang="0">
                  <a:pos x="64" y="237"/>
                </a:cxn>
                <a:cxn ang="0">
                  <a:pos x="120" y="165"/>
                </a:cxn>
                <a:cxn ang="0">
                  <a:pos x="190" y="103"/>
                </a:cxn>
                <a:cxn ang="0">
                  <a:pos x="273" y="55"/>
                </a:cxn>
                <a:cxn ang="0">
                  <a:pos x="366" y="20"/>
                </a:cxn>
                <a:cxn ang="0">
                  <a:pos x="468" y="2"/>
                </a:cxn>
                <a:cxn ang="0">
                  <a:pos x="573" y="2"/>
                </a:cxn>
                <a:cxn ang="0">
                  <a:pos x="675" y="20"/>
                </a:cxn>
                <a:cxn ang="0">
                  <a:pos x="768" y="55"/>
                </a:cxn>
                <a:cxn ang="0">
                  <a:pos x="851" y="103"/>
                </a:cxn>
                <a:cxn ang="0">
                  <a:pos x="921" y="165"/>
                </a:cxn>
                <a:cxn ang="0">
                  <a:pos x="977" y="237"/>
                </a:cxn>
                <a:cxn ang="0">
                  <a:pos x="1017" y="319"/>
                </a:cxn>
                <a:cxn ang="0">
                  <a:pos x="1038" y="408"/>
                </a:cxn>
                <a:cxn ang="0">
                  <a:pos x="1038" y="499"/>
                </a:cxn>
                <a:cxn ang="0">
                  <a:pos x="1017" y="588"/>
                </a:cxn>
                <a:cxn ang="0">
                  <a:pos x="977" y="670"/>
                </a:cxn>
                <a:cxn ang="0">
                  <a:pos x="921" y="743"/>
                </a:cxn>
                <a:cxn ang="0">
                  <a:pos x="851" y="804"/>
                </a:cxn>
                <a:cxn ang="0">
                  <a:pos x="768" y="853"/>
                </a:cxn>
                <a:cxn ang="0">
                  <a:pos x="675" y="888"/>
                </a:cxn>
                <a:cxn ang="0">
                  <a:pos x="573" y="906"/>
                </a:cxn>
                <a:cxn ang="0">
                  <a:pos x="468" y="906"/>
                </a:cxn>
                <a:cxn ang="0">
                  <a:pos x="366" y="888"/>
                </a:cxn>
                <a:cxn ang="0">
                  <a:pos x="273" y="853"/>
                </a:cxn>
                <a:cxn ang="0">
                  <a:pos x="190" y="804"/>
                </a:cxn>
                <a:cxn ang="0">
                  <a:pos x="120" y="743"/>
                </a:cxn>
                <a:cxn ang="0">
                  <a:pos x="64" y="670"/>
                </a:cxn>
                <a:cxn ang="0">
                  <a:pos x="24" y="588"/>
                </a:cxn>
                <a:cxn ang="0">
                  <a:pos x="3" y="499"/>
                </a:cxn>
              </a:cxnLst>
              <a:rect l="0" t="0" r="r" b="b"/>
              <a:pathLst>
                <a:path w="1040" h="908">
                  <a:moveTo>
                    <a:pt x="0" y="453"/>
                  </a:moveTo>
                  <a:lnTo>
                    <a:pt x="3" y="408"/>
                  </a:lnTo>
                  <a:lnTo>
                    <a:pt x="11" y="363"/>
                  </a:lnTo>
                  <a:lnTo>
                    <a:pt x="24" y="319"/>
                  </a:lnTo>
                  <a:lnTo>
                    <a:pt x="41" y="277"/>
                  </a:lnTo>
                  <a:lnTo>
                    <a:pt x="64" y="237"/>
                  </a:lnTo>
                  <a:lnTo>
                    <a:pt x="89" y="200"/>
                  </a:lnTo>
                  <a:lnTo>
                    <a:pt x="120" y="165"/>
                  </a:lnTo>
                  <a:lnTo>
                    <a:pt x="153" y="133"/>
                  </a:lnTo>
                  <a:lnTo>
                    <a:pt x="190" y="103"/>
                  </a:lnTo>
                  <a:lnTo>
                    <a:pt x="231" y="78"/>
                  </a:lnTo>
                  <a:lnTo>
                    <a:pt x="273" y="55"/>
                  </a:lnTo>
                  <a:lnTo>
                    <a:pt x="318" y="36"/>
                  </a:lnTo>
                  <a:lnTo>
                    <a:pt x="366" y="20"/>
                  </a:lnTo>
                  <a:lnTo>
                    <a:pt x="416" y="9"/>
                  </a:lnTo>
                  <a:lnTo>
                    <a:pt x="468" y="2"/>
                  </a:lnTo>
                  <a:lnTo>
                    <a:pt x="520" y="0"/>
                  </a:lnTo>
                  <a:lnTo>
                    <a:pt x="573" y="2"/>
                  </a:lnTo>
                  <a:lnTo>
                    <a:pt x="624" y="9"/>
                  </a:lnTo>
                  <a:lnTo>
                    <a:pt x="675" y="20"/>
                  </a:lnTo>
                  <a:lnTo>
                    <a:pt x="723" y="36"/>
                  </a:lnTo>
                  <a:lnTo>
                    <a:pt x="768" y="55"/>
                  </a:lnTo>
                  <a:lnTo>
                    <a:pt x="810" y="78"/>
                  </a:lnTo>
                  <a:lnTo>
                    <a:pt x="851" y="103"/>
                  </a:lnTo>
                  <a:lnTo>
                    <a:pt x="887" y="133"/>
                  </a:lnTo>
                  <a:lnTo>
                    <a:pt x="921" y="165"/>
                  </a:lnTo>
                  <a:lnTo>
                    <a:pt x="952" y="200"/>
                  </a:lnTo>
                  <a:lnTo>
                    <a:pt x="977" y="237"/>
                  </a:lnTo>
                  <a:lnTo>
                    <a:pt x="1000" y="277"/>
                  </a:lnTo>
                  <a:lnTo>
                    <a:pt x="1017" y="319"/>
                  </a:lnTo>
                  <a:lnTo>
                    <a:pt x="1030" y="363"/>
                  </a:lnTo>
                  <a:lnTo>
                    <a:pt x="1038" y="408"/>
                  </a:lnTo>
                  <a:lnTo>
                    <a:pt x="1040" y="453"/>
                  </a:lnTo>
                  <a:lnTo>
                    <a:pt x="1038" y="499"/>
                  </a:lnTo>
                  <a:lnTo>
                    <a:pt x="1030" y="544"/>
                  </a:lnTo>
                  <a:lnTo>
                    <a:pt x="1017" y="588"/>
                  </a:lnTo>
                  <a:lnTo>
                    <a:pt x="1000" y="630"/>
                  </a:lnTo>
                  <a:lnTo>
                    <a:pt x="977" y="670"/>
                  </a:lnTo>
                  <a:lnTo>
                    <a:pt x="952" y="707"/>
                  </a:lnTo>
                  <a:lnTo>
                    <a:pt x="921" y="743"/>
                  </a:lnTo>
                  <a:lnTo>
                    <a:pt x="887" y="774"/>
                  </a:lnTo>
                  <a:lnTo>
                    <a:pt x="851" y="804"/>
                  </a:lnTo>
                  <a:lnTo>
                    <a:pt x="810" y="830"/>
                  </a:lnTo>
                  <a:lnTo>
                    <a:pt x="768" y="853"/>
                  </a:lnTo>
                  <a:lnTo>
                    <a:pt x="723" y="872"/>
                  </a:lnTo>
                  <a:lnTo>
                    <a:pt x="675" y="888"/>
                  </a:lnTo>
                  <a:lnTo>
                    <a:pt x="624" y="899"/>
                  </a:lnTo>
                  <a:lnTo>
                    <a:pt x="573" y="906"/>
                  </a:lnTo>
                  <a:lnTo>
                    <a:pt x="520" y="908"/>
                  </a:lnTo>
                  <a:lnTo>
                    <a:pt x="468" y="906"/>
                  </a:lnTo>
                  <a:lnTo>
                    <a:pt x="416" y="899"/>
                  </a:lnTo>
                  <a:lnTo>
                    <a:pt x="366" y="888"/>
                  </a:lnTo>
                  <a:lnTo>
                    <a:pt x="318" y="872"/>
                  </a:lnTo>
                  <a:lnTo>
                    <a:pt x="273" y="853"/>
                  </a:lnTo>
                  <a:lnTo>
                    <a:pt x="231" y="830"/>
                  </a:lnTo>
                  <a:lnTo>
                    <a:pt x="190" y="804"/>
                  </a:lnTo>
                  <a:lnTo>
                    <a:pt x="153" y="774"/>
                  </a:lnTo>
                  <a:lnTo>
                    <a:pt x="120" y="743"/>
                  </a:lnTo>
                  <a:lnTo>
                    <a:pt x="89" y="707"/>
                  </a:lnTo>
                  <a:lnTo>
                    <a:pt x="64" y="670"/>
                  </a:lnTo>
                  <a:lnTo>
                    <a:pt x="41" y="630"/>
                  </a:lnTo>
                  <a:lnTo>
                    <a:pt x="24" y="588"/>
                  </a:lnTo>
                  <a:lnTo>
                    <a:pt x="11" y="544"/>
                  </a:lnTo>
                  <a:lnTo>
                    <a:pt x="3" y="499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428" y="2020"/>
              <a:ext cx="953" cy="833"/>
            </a:xfrm>
            <a:custGeom>
              <a:avLst/>
              <a:gdLst/>
              <a:ahLst/>
              <a:cxnLst>
                <a:cxn ang="0">
                  <a:pos x="525" y="831"/>
                </a:cxn>
                <a:cxn ang="0">
                  <a:pos x="617" y="815"/>
                </a:cxn>
                <a:cxn ang="0">
                  <a:pos x="703" y="783"/>
                </a:cxn>
                <a:cxn ang="0">
                  <a:pos x="779" y="738"/>
                </a:cxn>
                <a:cxn ang="0">
                  <a:pos x="844" y="681"/>
                </a:cxn>
                <a:cxn ang="0">
                  <a:pos x="896" y="615"/>
                </a:cxn>
                <a:cxn ang="0">
                  <a:pos x="932" y="540"/>
                </a:cxn>
                <a:cxn ang="0">
                  <a:pos x="951" y="459"/>
                </a:cxn>
                <a:cxn ang="0">
                  <a:pos x="951" y="374"/>
                </a:cxn>
                <a:cxn ang="0">
                  <a:pos x="932" y="293"/>
                </a:cxn>
                <a:cxn ang="0">
                  <a:pos x="896" y="218"/>
                </a:cxn>
                <a:cxn ang="0">
                  <a:pos x="844" y="152"/>
                </a:cxn>
                <a:cxn ang="0">
                  <a:pos x="779" y="95"/>
                </a:cxn>
                <a:cxn ang="0">
                  <a:pos x="703" y="50"/>
                </a:cxn>
                <a:cxn ang="0">
                  <a:pos x="617" y="18"/>
                </a:cxn>
                <a:cxn ang="0">
                  <a:pos x="525" y="2"/>
                </a:cxn>
                <a:cxn ang="0">
                  <a:pos x="428" y="2"/>
                </a:cxn>
                <a:cxn ang="0">
                  <a:pos x="335" y="18"/>
                </a:cxn>
                <a:cxn ang="0">
                  <a:pos x="249" y="50"/>
                </a:cxn>
                <a:cxn ang="0">
                  <a:pos x="173" y="95"/>
                </a:cxn>
                <a:cxn ang="0">
                  <a:pos x="109" y="152"/>
                </a:cxn>
                <a:cxn ang="0">
                  <a:pos x="58" y="218"/>
                </a:cxn>
                <a:cxn ang="0">
                  <a:pos x="22" y="293"/>
                </a:cxn>
                <a:cxn ang="0">
                  <a:pos x="3" y="374"/>
                </a:cxn>
                <a:cxn ang="0">
                  <a:pos x="3" y="459"/>
                </a:cxn>
                <a:cxn ang="0">
                  <a:pos x="22" y="540"/>
                </a:cxn>
                <a:cxn ang="0">
                  <a:pos x="58" y="615"/>
                </a:cxn>
                <a:cxn ang="0">
                  <a:pos x="109" y="681"/>
                </a:cxn>
                <a:cxn ang="0">
                  <a:pos x="173" y="738"/>
                </a:cxn>
                <a:cxn ang="0">
                  <a:pos x="249" y="783"/>
                </a:cxn>
                <a:cxn ang="0">
                  <a:pos x="335" y="815"/>
                </a:cxn>
                <a:cxn ang="0">
                  <a:pos x="428" y="831"/>
                </a:cxn>
              </a:cxnLst>
              <a:rect l="0" t="0" r="r" b="b"/>
              <a:pathLst>
                <a:path w="953" h="833">
                  <a:moveTo>
                    <a:pt x="476" y="833"/>
                  </a:moveTo>
                  <a:lnTo>
                    <a:pt x="525" y="831"/>
                  </a:lnTo>
                  <a:lnTo>
                    <a:pt x="572" y="825"/>
                  </a:lnTo>
                  <a:lnTo>
                    <a:pt x="617" y="815"/>
                  </a:lnTo>
                  <a:lnTo>
                    <a:pt x="662" y="801"/>
                  </a:lnTo>
                  <a:lnTo>
                    <a:pt x="703" y="783"/>
                  </a:lnTo>
                  <a:lnTo>
                    <a:pt x="743" y="762"/>
                  </a:lnTo>
                  <a:lnTo>
                    <a:pt x="779" y="738"/>
                  </a:lnTo>
                  <a:lnTo>
                    <a:pt x="813" y="711"/>
                  </a:lnTo>
                  <a:lnTo>
                    <a:pt x="844" y="681"/>
                  </a:lnTo>
                  <a:lnTo>
                    <a:pt x="871" y="649"/>
                  </a:lnTo>
                  <a:lnTo>
                    <a:pt x="896" y="615"/>
                  </a:lnTo>
                  <a:lnTo>
                    <a:pt x="915" y="579"/>
                  </a:lnTo>
                  <a:lnTo>
                    <a:pt x="932" y="540"/>
                  </a:lnTo>
                  <a:lnTo>
                    <a:pt x="943" y="500"/>
                  </a:lnTo>
                  <a:lnTo>
                    <a:pt x="951" y="459"/>
                  </a:lnTo>
                  <a:lnTo>
                    <a:pt x="953" y="416"/>
                  </a:lnTo>
                  <a:lnTo>
                    <a:pt x="951" y="374"/>
                  </a:lnTo>
                  <a:lnTo>
                    <a:pt x="943" y="333"/>
                  </a:lnTo>
                  <a:lnTo>
                    <a:pt x="932" y="293"/>
                  </a:lnTo>
                  <a:lnTo>
                    <a:pt x="915" y="254"/>
                  </a:lnTo>
                  <a:lnTo>
                    <a:pt x="896" y="218"/>
                  </a:lnTo>
                  <a:lnTo>
                    <a:pt x="871" y="184"/>
                  </a:lnTo>
                  <a:lnTo>
                    <a:pt x="844" y="152"/>
                  </a:lnTo>
                  <a:lnTo>
                    <a:pt x="813" y="122"/>
                  </a:lnTo>
                  <a:lnTo>
                    <a:pt x="779" y="95"/>
                  </a:lnTo>
                  <a:lnTo>
                    <a:pt x="743" y="71"/>
                  </a:lnTo>
                  <a:lnTo>
                    <a:pt x="703" y="50"/>
                  </a:lnTo>
                  <a:lnTo>
                    <a:pt x="662" y="32"/>
                  </a:lnTo>
                  <a:lnTo>
                    <a:pt x="617" y="18"/>
                  </a:lnTo>
                  <a:lnTo>
                    <a:pt x="572" y="8"/>
                  </a:lnTo>
                  <a:lnTo>
                    <a:pt x="525" y="2"/>
                  </a:lnTo>
                  <a:lnTo>
                    <a:pt x="476" y="0"/>
                  </a:lnTo>
                  <a:lnTo>
                    <a:pt x="428" y="2"/>
                  </a:lnTo>
                  <a:lnTo>
                    <a:pt x="380" y="8"/>
                  </a:lnTo>
                  <a:lnTo>
                    <a:pt x="335" y="18"/>
                  </a:lnTo>
                  <a:lnTo>
                    <a:pt x="291" y="32"/>
                  </a:lnTo>
                  <a:lnTo>
                    <a:pt x="249" y="50"/>
                  </a:lnTo>
                  <a:lnTo>
                    <a:pt x="211" y="71"/>
                  </a:lnTo>
                  <a:lnTo>
                    <a:pt x="173" y="95"/>
                  </a:lnTo>
                  <a:lnTo>
                    <a:pt x="141" y="122"/>
                  </a:lnTo>
                  <a:lnTo>
                    <a:pt x="109" y="152"/>
                  </a:lnTo>
                  <a:lnTo>
                    <a:pt x="82" y="184"/>
                  </a:lnTo>
                  <a:lnTo>
                    <a:pt x="58" y="218"/>
                  </a:lnTo>
                  <a:lnTo>
                    <a:pt x="38" y="254"/>
                  </a:lnTo>
                  <a:lnTo>
                    <a:pt x="22" y="293"/>
                  </a:lnTo>
                  <a:lnTo>
                    <a:pt x="10" y="333"/>
                  </a:lnTo>
                  <a:lnTo>
                    <a:pt x="3" y="374"/>
                  </a:lnTo>
                  <a:lnTo>
                    <a:pt x="0" y="416"/>
                  </a:lnTo>
                  <a:lnTo>
                    <a:pt x="3" y="459"/>
                  </a:lnTo>
                  <a:lnTo>
                    <a:pt x="10" y="500"/>
                  </a:lnTo>
                  <a:lnTo>
                    <a:pt x="22" y="540"/>
                  </a:lnTo>
                  <a:lnTo>
                    <a:pt x="38" y="579"/>
                  </a:lnTo>
                  <a:lnTo>
                    <a:pt x="58" y="615"/>
                  </a:lnTo>
                  <a:lnTo>
                    <a:pt x="82" y="649"/>
                  </a:lnTo>
                  <a:lnTo>
                    <a:pt x="109" y="681"/>
                  </a:lnTo>
                  <a:lnTo>
                    <a:pt x="141" y="711"/>
                  </a:lnTo>
                  <a:lnTo>
                    <a:pt x="173" y="738"/>
                  </a:lnTo>
                  <a:lnTo>
                    <a:pt x="211" y="762"/>
                  </a:lnTo>
                  <a:lnTo>
                    <a:pt x="249" y="783"/>
                  </a:lnTo>
                  <a:lnTo>
                    <a:pt x="291" y="801"/>
                  </a:lnTo>
                  <a:lnTo>
                    <a:pt x="335" y="815"/>
                  </a:lnTo>
                  <a:lnTo>
                    <a:pt x="380" y="825"/>
                  </a:lnTo>
                  <a:lnTo>
                    <a:pt x="428" y="831"/>
                  </a:lnTo>
                  <a:lnTo>
                    <a:pt x="476" y="833"/>
                  </a:lnTo>
                  <a:close/>
                </a:path>
              </a:pathLst>
            </a:custGeom>
            <a:solidFill>
              <a:srgbClr val="FC0A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2482" y="2090"/>
              <a:ext cx="997" cy="847"/>
            </a:xfrm>
            <a:custGeom>
              <a:avLst/>
              <a:gdLst/>
              <a:ahLst/>
              <a:cxnLst>
                <a:cxn ang="0">
                  <a:pos x="630" y="997"/>
                </a:cxn>
                <a:cxn ang="0">
                  <a:pos x="741" y="978"/>
                </a:cxn>
                <a:cxn ang="0">
                  <a:pos x="844" y="940"/>
                </a:cxn>
                <a:cxn ang="0">
                  <a:pos x="935" y="886"/>
                </a:cxn>
                <a:cxn ang="0">
                  <a:pos x="1013" y="817"/>
                </a:cxn>
                <a:cxn ang="0">
                  <a:pos x="1075" y="737"/>
                </a:cxn>
                <a:cxn ang="0">
                  <a:pos x="1118" y="648"/>
                </a:cxn>
                <a:cxn ang="0">
                  <a:pos x="1140" y="551"/>
                </a:cxn>
                <a:cxn ang="0">
                  <a:pos x="1140" y="448"/>
                </a:cxn>
                <a:cxn ang="0">
                  <a:pos x="1118" y="351"/>
                </a:cxn>
                <a:cxn ang="0">
                  <a:pos x="1075" y="261"/>
                </a:cxn>
                <a:cxn ang="0">
                  <a:pos x="1013" y="182"/>
                </a:cxn>
                <a:cxn ang="0">
                  <a:pos x="935" y="114"/>
                </a:cxn>
                <a:cxn ang="0">
                  <a:pos x="844" y="60"/>
                </a:cxn>
                <a:cxn ang="0">
                  <a:pos x="741" y="22"/>
                </a:cxn>
                <a:cxn ang="0">
                  <a:pos x="630" y="3"/>
                </a:cxn>
                <a:cxn ang="0">
                  <a:pos x="513" y="3"/>
                </a:cxn>
                <a:cxn ang="0">
                  <a:pos x="402" y="22"/>
                </a:cxn>
                <a:cxn ang="0">
                  <a:pos x="299" y="60"/>
                </a:cxn>
                <a:cxn ang="0">
                  <a:pos x="208" y="114"/>
                </a:cxn>
                <a:cxn ang="0">
                  <a:pos x="131" y="182"/>
                </a:cxn>
                <a:cxn ang="0">
                  <a:pos x="69" y="261"/>
                </a:cxn>
                <a:cxn ang="0">
                  <a:pos x="26" y="351"/>
                </a:cxn>
                <a:cxn ang="0">
                  <a:pos x="4" y="448"/>
                </a:cxn>
                <a:cxn ang="0">
                  <a:pos x="4" y="551"/>
                </a:cxn>
                <a:cxn ang="0">
                  <a:pos x="26" y="648"/>
                </a:cxn>
                <a:cxn ang="0">
                  <a:pos x="69" y="737"/>
                </a:cxn>
                <a:cxn ang="0">
                  <a:pos x="131" y="817"/>
                </a:cxn>
                <a:cxn ang="0">
                  <a:pos x="208" y="886"/>
                </a:cxn>
                <a:cxn ang="0">
                  <a:pos x="299" y="940"/>
                </a:cxn>
                <a:cxn ang="0">
                  <a:pos x="402" y="978"/>
                </a:cxn>
                <a:cxn ang="0">
                  <a:pos x="513" y="997"/>
                </a:cxn>
              </a:cxnLst>
              <a:rect l="0" t="0" r="r" b="b"/>
              <a:pathLst>
                <a:path w="1144" h="1000">
                  <a:moveTo>
                    <a:pt x="571" y="1000"/>
                  </a:moveTo>
                  <a:lnTo>
                    <a:pt x="630" y="997"/>
                  </a:lnTo>
                  <a:lnTo>
                    <a:pt x="687" y="990"/>
                  </a:lnTo>
                  <a:lnTo>
                    <a:pt x="741" y="978"/>
                  </a:lnTo>
                  <a:lnTo>
                    <a:pt x="793" y="960"/>
                  </a:lnTo>
                  <a:lnTo>
                    <a:pt x="844" y="940"/>
                  </a:lnTo>
                  <a:lnTo>
                    <a:pt x="892" y="914"/>
                  </a:lnTo>
                  <a:lnTo>
                    <a:pt x="935" y="886"/>
                  </a:lnTo>
                  <a:lnTo>
                    <a:pt x="976" y="853"/>
                  </a:lnTo>
                  <a:lnTo>
                    <a:pt x="1013" y="817"/>
                  </a:lnTo>
                  <a:lnTo>
                    <a:pt x="1046" y="779"/>
                  </a:lnTo>
                  <a:lnTo>
                    <a:pt x="1075" y="737"/>
                  </a:lnTo>
                  <a:lnTo>
                    <a:pt x="1098" y="694"/>
                  </a:lnTo>
                  <a:lnTo>
                    <a:pt x="1118" y="648"/>
                  </a:lnTo>
                  <a:lnTo>
                    <a:pt x="1132" y="601"/>
                  </a:lnTo>
                  <a:lnTo>
                    <a:pt x="1140" y="551"/>
                  </a:lnTo>
                  <a:lnTo>
                    <a:pt x="1144" y="499"/>
                  </a:lnTo>
                  <a:lnTo>
                    <a:pt x="1140" y="448"/>
                  </a:lnTo>
                  <a:lnTo>
                    <a:pt x="1132" y="399"/>
                  </a:lnTo>
                  <a:lnTo>
                    <a:pt x="1118" y="351"/>
                  </a:lnTo>
                  <a:lnTo>
                    <a:pt x="1098" y="305"/>
                  </a:lnTo>
                  <a:lnTo>
                    <a:pt x="1075" y="261"/>
                  </a:lnTo>
                  <a:lnTo>
                    <a:pt x="1046" y="221"/>
                  </a:lnTo>
                  <a:lnTo>
                    <a:pt x="1013" y="182"/>
                  </a:lnTo>
                  <a:lnTo>
                    <a:pt x="976" y="147"/>
                  </a:lnTo>
                  <a:lnTo>
                    <a:pt x="935" y="114"/>
                  </a:lnTo>
                  <a:lnTo>
                    <a:pt x="892" y="86"/>
                  </a:lnTo>
                  <a:lnTo>
                    <a:pt x="844" y="60"/>
                  </a:lnTo>
                  <a:lnTo>
                    <a:pt x="793" y="40"/>
                  </a:lnTo>
                  <a:lnTo>
                    <a:pt x="741" y="22"/>
                  </a:lnTo>
                  <a:lnTo>
                    <a:pt x="687" y="10"/>
                  </a:lnTo>
                  <a:lnTo>
                    <a:pt x="630" y="3"/>
                  </a:lnTo>
                  <a:lnTo>
                    <a:pt x="571" y="0"/>
                  </a:lnTo>
                  <a:lnTo>
                    <a:pt x="513" y="3"/>
                  </a:lnTo>
                  <a:lnTo>
                    <a:pt x="457" y="10"/>
                  </a:lnTo>
                  <a:lnTo>
                    <a:pt x="402" y="22"/>
                  </a:lnTo>
                  <a:lnTo>
                    <a:pt x="349" y="40"/>
                  </a:lnTo>
                  <a:lnTo>
                    <a:pt x="299" y="60"/>
                  </a:lnTo>
                  <a:lnTo>
                    <a:pt x="252" y="86"/>
                  </a:lnTo>
                  <a:lnTo>
                    <a:pt x="208" y="114"/>
                  </a:lnTo>
                  <a:lnTo>
                    <a:pt x="168" y="147"/>
                  </a:lnTo>
                  <a:lnTo>
                    <a:pt x="131" y="182"/>
                  </a:lnTo>
                  <a:lnTo>
                    <a:pt x="98" y="221"/>
                  </a:lnTo>
                  <a:lnTo>
                    <a:pt x="69" y="261"/>
                  </a:lnTo>
                  <a:lnTo>
                    <a:pt x="46" y="305"/>
                  </a:lnTo>
                  <a:lnTo>
                    <a:pt x="26" y="351"/>
                  </a:lnTo>
                  <a:lnTo>
                    <a:pt x="12" y="399"/>
                  </a:lnTo>
                  <a:lnTo>
                    <a:pt x="4" y="448"/>
                  </a:lnTo>
                  <a:lnTo>
                    <a:pt x="0" y="499"/>
                  </a:lnTo>
                  <a:lnTo>
                    <a:pt x="4" y="551"/>
                  </a:lnTo>
                  <a:lnTo>
                    <a:pt x="12" y="601"/>
                  </a:lnTo>
                  <a:lnTo>
                    <a:pt x="26" y="648"/>
                  </a:lnTo>
                  <a:lnTo>
                    <a:pt x="46" y="694"/>
                  </a:lnTo>
                  <a:lnTo>
                    <a:pt x="69" y="737"/>
                  </a:lnTo>
                  <a:lnTo>
                    <a:pt x="98" y="779"/>
                  </a:lnTo>
                  <a:lnTo>
                    <a:pt x="131" y="817"/>
                  </a:lnTo>
                  <a:lnTo>
                    <a:pt x="168" y="853"/>
                  </a:lnTo>
                  <a:lnTo>
                    <a:pt x="208" y="886"/>
                  </a:lnTo>
                  <a:lnTo>
                    <a:pt x="252" y="914"/>
                  </a:lnTo>
                  <a:lnTo>
                    <a:pt x="299" y="940"/>
                  </a:lnTo>
                  <a:lnTo>
                    <a:pt x="349" y="960"/>
                  </a:lnTo>
                  <a:lnTo>
                    <a:pt x="402" y="978"/>
                  </a:lnTo>
                  <a:lnTo>
                    <a:pt x="457" y="990"/>
                  </a:lnTo>
                  <a:lnTo>
                    <a:pt x="513" y="997"/>
                  </a:lnTo>
                  <a:lnTo>
                    <a:pt x="571" y="1000"/>
                  </a:lnTo>
                  <a:close/>
                </a:path>
              </a:pathLst>
            </a:custGeom>
            <a:solidFill>
              <a:srgbClr val="FC0A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2386" y="1983"/>
              <a:ext cx="1040" cy="908"/>
            </a:xfrm>
            <a:custGeom>
              <a:avLst/>
              <a:gdLst/>
              <a:ahLst/>
              <a:cxnLst>
                <a:cxn ang="0">
                  <a:pos x="3" y="408"/>
                </a:cxn>
                <a:cxn ang="0">
                  <a:pos x="24" y="319"/>
                </a:cxn>
                <a:cxn ang="0">
                  <a:pos x="64" y="237"/>
                </a:cxn>
                <a:cxn ang="0">
                  <a:pos x="120" y="165"/>
                </a:cxn>
                <a:cxn ang="0">
                  <a:pos x="190" y="103"/>
                </a:cxn>
                <a:cxn ang="0">
                  <a:pos x="273" y="55"/>
                </a:cxn>
                <a:cxn ang="0">
                  <a:pos x="366" y="20"/>
                </a:cxn>
                <a:cxn ang="0">
                  <a:pos x="468" y="2"/>
                </a:cxn>
                <a:cxn ang="0">
                  <a:pos x="573" y="2"/>
                </a:cxn>
                <a:cxn ang="0">
                  <a:pos x="675" y="20"/>
                </a:cxn>
                <a:cxn ang="0">
                  <a:pos x="768" y="55"/>
                </a:cxn>
                <a:cxn ang="0">
                  <a:pos x="851" y="103"/>
                </a:cxn>
                <a:cxn ang="0">
                  <a:pos x="921" y="165"/>
                </a:cxn>
                <a:cxn ang="0">
                  <a:pos x="977" y="237"/>
                </a:cxn>
                <a:cxn ang="0">
                  <a:pos x="1017" y="319"/>
                </a:cxn>
                <a:cxn ang="0">
                  <a:pos x="1038" y="408"/>
                </a:cxn>
                <a:cxn ang="0">
                  <a:pos x="1038" y="499"/>
                </a:cxn>
                <a:cxn ang="0">
                  <a:pos x="1017" y="588"/>
                </a:cxn>
                <a:cxn ang="0">
                  <a:pos x="977" y="670"/>
                </a:cxn>
                <a:cxn ang="0">
                  <a:pos x="921" y="743"/>
                </a:cxn>
                <a:cxn ang="0">
                  <a:pos x="851" y="804"/>
                </a:cxn>
                <a:cxn ang="0">
                  <a:pos x="768" y="853"/>
                </a:cxn>
                <a:cxn ang="0">
                  <a:pos x="675" y="888"/>
                </a:cxn>
                <a:cxn ang="0">
                  <a:pos x="573" y="906"/>
                </a:cxn>
                <a:cxn ang="0">
                  <a:pos x="468" y="906"/>
                </a:cxn>
                <a:cxn ang="0">
                  <a:pos x="366" y="888"/>
                </a:cxn>
                <a:cxn ang="0">
                  <a:pos x="273" y="853"/>
                </a:cxn>
                <a:cxn ang="0">
                  <a:pos x="190" y="804"/>
                </a:cxn>
                <a:cxn ang="0">
                  <a:pos x="120" y="743"/>
                </a:cxn>
                <a:cxn ang="0">
                  <a:pos x="64" y="670"/>
                </a:cxn>
                <a:cxn ang="0">
                  <a:pos x="24" y="588"/>
                </a:cxn>
                <a:cxn ang="0">
                  <a:pos x="3" y="499"/>
                </a:cxn>
              </a:cxnLst>
              <a:rect l="0" t="0" r="r" b="b"/>
              <a:pathLst>
                <a:path w="1040" h="908">
                  <a:moveTo>
                    <a:pt x="0" y="453"/>
                  </a:moveTo>
                  <a:lnTo>
                    <a:pt x="3" y="408"/>
                  </a:lnTo>
                  <a:lnTo>
                    <a:pt x="11" y="363"/>
                  </a:lnTo>
                  <a:lnTo>
                    <a:pt x="24" y="319"/>
                  </a:lnTo>
                  <a:lnTo>
                    <a:pt x="41" y="277"/>
                  </a:lnTo>
                  <a:lnTo>
                    <a:pt x="64" y="237"/>
                  </a:lnTo>
                  <a:lnTo>
                    <a:pt x="89" y="200"/>
                  </a:lnTo>
                  <a:lnTo>
                    <a:pt x="120" y="165"/>
                  </a:lnTo>
                  <a:lnTo>
                    <a:pt x="153" y="133"/>
                  </a:lnTo>
                  <a:lnTo>
                    <a:pt x="190" y="103"/>
                  </a:lnTo>
                  <a:lnTo>
                    <a:pt x="231" y="78"/>
                  </a:lnTo>
                  <a:lnTo>
                    <a:pt x="273" y="55"/>
                  </a:lnTo>
                  <a:lnTo>
                    <a:pt x="318" y="36"/>
                  </a:lnTo>
                  <a:lnTo>
                    <a:pt x="366" y="20"/>
                  </a:lnTo>
                  <a:lnTo>
                    <a:pt x="416" y="9"/>
                  </a:lnTo>
                  <a:lnTo>
                    <a:pt x="468" y="2"/>
                  </a:lnTo>
                  <a:lnTo>
                    <a:pt x="520" y="0"/>
                  </a:lnTo>
                  <a:lnTo>
                    <a:pt x="573" y="2"/>
                  </a:lnTo>
                  <a:lnTo>
                    <a:pt x="624" y="9"/>
                  </a:lnTo>
                  <a:lnTo>
                    <a:pt x="675" y="20"/>
                  </a:lnTo>
                  <a:lnTo>
                    <a:pt x="723" y="36"/>
                  </a:lnTo>
                  <a:lnTo>
                    <a:pt x="768" y="55"/>
                  </a:lnTo>
                  <a:lnTo>
                    <a:pt x="810" y="78"/>
                  </a:lnTo>
                  <a:lnTo>
                    <a:pt x="851" y="103"/>
                  </a:lnTo>
                  <a:lnTo>
                    <a:pt x="887" y="133"/>
                  </a:lnTo>
                  <a:lnTo>
                    <a:pt x="921" y="165"/>
                  </a:lnTo>
                  <a:lnTo>
                    <a:pt x="952" y="200"/>
                  </a:lnTo>
                  <a:lnTo>
                    <a:pt x="977" y="237"/>
                  </a:lnTo>
                  <a:lnTo>
                    <a:pt x="1000" y="277"/>
                  </a:lnTo>
                  <a:lnTo>
                    <a:pt x="1017" y="319"/>
                  </a:lnTo>
                  <a:lnTo>
                    <a:pt x="1030" y="363"/>
                  </a:lnTo>
                  <a:lnTo>
                    <a:pt x="1038" y="408"/>
                  </a:lnTo>
                  <a:lnTo>
                    <a:pt x="1040" y="453"/>
                  </a:lnTo>
                  <a:lnTo>
                    <a:pt x="1038" y="499"/>
                  </a:lnTo>
                  <a:lnTo>
                    <a:pt x="1030" y="544"/>
                  </a:lnTo>
                  <a:lnTo>
                    <a:pt x="1017" y="588"/>
                  </a:lnTo>
                  <a:lnTo>
                    <a:pt x="1000" y="630"/>
                  </a:lnTo>
                  <a:lnTo>
                    <a:pt x="977" y="670"/>
                  </a:lnTo>
                  <a:lnTo>
                    <a:pt x="952" y="707"/>
                  </a:lnTo>
                  <a:lnTo>
                    <a:pt x="921" y="743"/>
                  </a:lnTo>
                  <a:lnTo>
                    <a:pt x="887" y="774"/>
                  </a:lnTo>
                  <a:lnTo>
                    <a:pt x="851" y="804"/>
                  </a:lnTo>
                  <a:lnTo>
                    <a:pt x="810" y="830"/>
                  </a:lnTo>
                  <a:lnTo>
                    <a:pt x="768" y="853"/>
                  </a:lnTo>
                  <a:lnTo>
                    <a:pt x="723" y="872"/>
                  </a:lnTo>
                  <a:lnTo>
                    <a:pt x="675" y="888"/>
                  </a:lnTo>
                  <a:lnTo>
                    <a:pt x="624" y="899"/>
                  </a:lnTo>
                  <a:lnTo>
                    <a:pt x="573" y="906"/>
                  </a:lnTo>
                  <a:lnTo>
                    <a:pt x="520" y="908"/>
                  </a:lnTo>
                  <a:lnTo>
                    <a:pt x="468" y="906"/>
                  </a:lnTo>
                  <a:lnTo>
                    <a:pt x="416" y="899"/>
                  </a:lnTo>
                  <a:lnTo>
                    <a:pt x="366" y="888"/>
                  </a:lnTo>
                  <a:lnTo>
                    <a:pt x="318" y="872"/>
                  </a:lnTo>
                  <a:lnTo>
                    <a:pt x="273" y="853"/>
                  </a:lnTo>
                  <a:lnTo>
                    <a:pt x="231" y="830"/>
                  </a:lnTo>
                  <a:lnTo>
                    <a:pt x="190" y="804"/>
                  </a:lnTo>
                  <a:lnTo>
                    <a:pt x="153" y="774"/>
                  </a:lnTo>
                  <a:lnTo>
                    <a:pt x="120" y="743"/>
                  </a:lnTo>
                  <a:lnTo>
                    <a:pt x="89" y="707"/>
                  </a:lnTo>
                  <a:lnTo>
                    <a:pt x="64" y="670"/>
                  </a:lnTo>
                  <a:lnTo>
                    <a:pt x="41" y="630"/>
                  </a:lnTo>
                  <a:lnTo>
                    <a:pt x="24" y="588"/>
                  </a:lnTo>
                  <a:lnTo>
                    <a:pt x="11" y="544"/>
                  </a:lnTo>
                  <a:lnTo>
                    <a:pt x="3" y="499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2428" y="2020"/>
              <a:ext cx="953" cy="833"/>
            </a:xfrm>
            <a:custGeom>
              <a:avLst/>
              <a:gdLst/>
              <a:ahLst/>
              <a:cxnLst>
                <a:cxn ang="0">
                  <a:pos x="525" y="831"/>
                </a:cxn>
                <a:cxn ang="0">
                  <a:pos x="617" y="815"/>
                </a:cxn>
                <a:cxn ang="0">
                  <a:pos x="703" y="783"/>
                </a:cxn>
                <a:cxn ang="0">
                  <a:pos x="779" y="738"/>
                </a:cxn>
                <a:cxn ang="0">
                  <a:pos x="844" y="681"/>
                </a:cxn>
                <a:cxn ang="0">
                  <a:pos x="896" y="615"/>
                </a:cxn>
                <a:cxn ang="0">
                  <a:pos x="932" y="540"/>
                </a:cxn>
                <a:cxn ang="0">
                  <a:pos x="951" y="459"/>
                </a:cxn>
                <a:cxn ang="0">
                  <a:pos x="951" y="374"/>
                </a:cxn>
                <a:cxn ang="0">
                  <a:pos x="932" y="293"/>
                </a:cxn>
                <a:cxn ang="0">
                  <a:pos x="896" y="218"/>
                </a:cxn>
                <a:cxn ang="0">
                  <a:pos x="844" y="152"/>
                </a:cxn>
                <a:cxn ang="0">
                  <a:pos x="779" y="95"/>
                </a:cxn>
                <a:cxn ang="0">
                  <a:pos x="703" y="50"/>
                </a:cxn>
                <a:cxn ang="0">
                  <a:pos x="617" y="18"/>
                </a:cxn>
                <a:cxn ang="0">
                  <a:pos x="525" y="2"/>
                </a:cxn>
                <a:cxn ang="0">
                  <a:pos x="428" y="2"/>
                </a:cxn>
                <a:cxn ang="0">
                  <a:pos x="335" y="18"/>
                </a:cxn>
                <a:cxn ang="0">
                  <a:pos x="249" y="50"/>
                </a:cxn>
                <a:cxn ang="0">
                  <a:pos x="173" y="95"/>
                </a:cxn>
                <a:cxn ang="0">
                  <a:pos x="109" y="152"/>
                </a:cxn>
                <a:cxn ang="0">
                  <a:pos x="58" y="218"/>
                </a:cxn>
                <a:cxn ang="0">
                  <a:pos x="22" y="293"/>
                </a:cxn>
                <a:cxn ang="0">
                  <a:pos x="3" y="374"/>
                </a:cxn>
                <a:cxn ang="0">
                  <a:pos x="3" y="459"/>
                </a:cxn>
                <a:cxn ang="0">
                  <a:pos x="22" y="540"/>
                </a:cxn>
                <a:cxn ang="0">
                  <a:pos x="58" y="615"/>
                </a:cxn>
                <a:cxn ang="0">
                  <a:pos x="109" y="681"/>
                </a:cxn>
                <a:cxn ang="0">
                  <a:pos x="173" y="738"/>
                </a:cxn>
                <a:cxn ang="0">
                  <a:pos x="249" y="783"/>
                </a:cxn>
                <a:cxn ang="0">
                  <a:pos x="335" y="815"/>
                </a:cxn>
                <a:cxn ang="0">
                  <a:pos x="428" y="831"/>
                </a:cxn>
              </a:cxnLst>
              <a:rect l="0" t="0" r="r" b="b"/>
              <a:pathLst>
                <a:path w="953" h="833">
                  <a:moveTo>
                    <a:pt x="476" y="833"/>
                  </a:moveTo>
                  <a:lnTo>
                    <a:pt x="525" y="831"/>
                  </a:lnTo>
                  <a:lnTo>
                    <a:pt x="572" y="825"/>
                  </a:lnTo>
                  <a:lnTo>
                    <a:pt x="617" y="815"/>
                  </a:lnTo>
                  <a:lnTo>
                    <a:pt x="662" y="801"/>
                  </a:lnTo>
                  <a:lnTo>
                    <a:pt x="703" y="783"/>
                  </a:lnTo>
                  <a:lnTo>
                    <a:pt x="743" y="762"/>
                  </a:lnTo>
                  <a:lnTo>
                    <a:pt x="779" y="738"/>
                  </a:lnTo>
                  <a:lnTo>
                    <a:pt x="813" y="711"/>
                  </a:lnTo>
                  <a:lnTo>
                    <a:pt x="844" y="681"/>
                  </a:lnTo>
                  <a:lnTo>
                    <a:pt x="871" y="649"/>
                  </a:lnTo>
                  <a:lnTo>
                    <a:pt x="896" y="615"/>
                  </a:lnTo>
                  <a:lnTo>
                    <a:pt x="915" y="579"/>
                  </a:lnTo>
                  <a:lnTo>
                    <a:pt x="932" y="540"/>
                  </a:lnTo>
                  <a:lnTo>
                    <a:pt x="943" y="500"/>
                  </a:lnTo>
                  <a:lnTo>
                    <a:pt x="951" y="459"/>
                  </a:lnTo>
                  <a:lnTo>
                    <a:pt x="953" y="416"/>
                  </a:lnTo>
                  <a:lnTo>
                    <a:pt x="951" y="374"/>
                  </a:lnTo>
                  <a:lnTo>
                    <a:pt x="943" y="333"/>
                  </a:lnTo>
                  <a:lnTo>
                    <a:pt x="932" y="293"/>
                  </a:lnTo>
                  <a:lnTo>
                    <a:pt x="915" y="254"/>
                  </a:lnTo>
                  <a:lnTo>
                    <a:pt x="896" y="218"/>
                  </a:lnTo>
                  <a:lnTo>
                    <a:pt x="871" y="184"/>
                  </a:lnTo>
                  <a:lnTo>
                    <a:pt x="844" y="152"/>
                  </a:lnTo>
                  <a:lnTo>
                    <a:pt x="813" y="122"/>
                  </a:lnTo>
                  <a:lnTo>
                    <a:pt x="779" y="95"/>
                  </a:lnTo>
                  <a:lnTo>
                    <a:pt x="743" y="71"/>
                  </a:lnTo>
                  <a:lnTo>
                    <a:pt x="703" y="50"/>
                  </a:lnTo>
                  <a:lnTo>
                    <a:pt x="662" y="32"/>
                  </a:lnTo>
                  <a:lnTo>
                    <a:pt x="617" y="18"/>
                  </a:lnTo>
                  <a:lnTo>
                    <a:pt x="572" y="8"/>
                  </a:lnTo>
                  <a:lnTo>
                    <a:pt x="525" y="2"/>
                  </a:lnTo>
                  <a:lnTo>
                    <a:pt x="476" y="0"/>
                  </a:lnTo>
                  <a:lnTo>
                    <a:pt x="428" y="2"/>
                  </a:lnTo>
                  <a:lnTo>
                    <a:pt x="380" y="8"/>
                  </a:lnTo>
                  <a:lnTo>
                    <a:pt x="335" y="18"/>
                  </a:lnTo>
                  <a:lnTo>
                    <a:pt x="291" y="32"/>
                  </a:lnTo>
                  <a:lnTo>
                    <a:pt x="249" y="50"/>
                  </a:lnTo>
                  <a:lnTo>
                    <a:pt x="211" y="71"/>
                  </a:lnTo>
                  <a:lnTo>
                    <a:pt x="173" y="95"/>
                  </a:lnTo>
                  <a:lnTo>
                    <a:pt x="141" y="122"/>
                  </a:lnTo>
                  <a:lnTo>
                    <a:pt x="109" y="152"/>
                  </a:lnTo>
                  <a:lnTo>
                    <a:pt x="82" y="184"/>
                  </a:lnTo>
                  <a:lnTo>
                    <a:pt x="58" y="218"/>
                  </a:lnTo>
                  <a:lnTo>
                    <a:pt x="38" y="254"/>
                  </a:lnTo>
                  <a:lnTo>
                    <a:pt x="22" y="293"/>
                  </a:lnTo>
                  <a:lnTo>
                    <a:pt x="10" y="333"/>
                  </a:lnTo>
                  <a:lnTo>
                    <a:pt x="3" y="374"/>
                  </a:lnTo>
                  <a:lnTo>
                    <a:pt x="0" y="416"/>
                  </a:lnTo>
                  <a:lnTo>
                    <a:pt x="3" y="459"/>
                  </a:lnTo>
                  <a:lnTo>
                    <a:pt x="10" y="500"/>
                  </a:lnTo>
                  <a:lnTo>
                    <a:pt x="22" y="540"/>
                  </a:lnTo>
                  <a:lnTo>
                    <a:pt x="38" y="579"/>
                  </a:lnTo>
                  <a:lnTo>
                    <a:pt x="58" y="615"/>
                  </a:lnTo>
                  <a:lnTo>
                    <a:pt x="82" y="649"/>
                  </a:lnTo>
                  <a:lnTo>
                    <a:pt x="109" y="681"/>
                  </a:lnTo>
                  <a:lnTo>
                    <a:pt x="141" y="711"/>
                  </a:lnTo>
                  <a:lnTo>
                    <a:pt x="173" y="738"/>
                  </a:lnTo>
                  <a:lnTo>
                    <a:pt x="211" y="762"/>
                  </a:lnTo>
                  <a:lnTo>
                    <a:pt x="249" y="783"/>
                  </a:lnTo>
                  <a:lnTo>
                    <a:pt x="291" y="801"/>
                  </a:lnTo>
                  <a:lnTo>
                    <a:pt x="335" y="815"/>
                  </a:lnTo>
                  <a:lnTo>
                    <a:pt x="380" y="825"/>
                  </a:lnTo>
                  <a:lnTo>
                    <a:pt x="428" y="831"/>
                  </a:lnTo>
                  <a:lnTo>
                    <a:pt x="476" y="833"/>
                  </a:lnTo>
                  <a:close/>
                </a:path>
              </a:pathLst>
            </a:custGeom>
            <a:solidFill>
              <a:srgbClr val="FC0A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2670" y="2338"/>
              <a:ext cx="612" cy="479"/>
            </a:xfrm>
            <a:custGeom>
              <a:avLst/>
              <a:gdLst/>
              <a:ahLst/>
              <a:cxnLst>
                <a:cxn ang="0">
                  <a:pos x="581" y="59"/>
                </a:cxn>
                <a:cxn ang="0">
                  <a:pos x="583" y="117"/>
                </a:cxn>
                <a:cxn ang="0">
                  <a:pos x="562" y="187"/>
                </a:cxn>
                <a:cxn ang="0">
                  <a:pos x="522" y="249"/>
                </a:cxn>
                <a:cxn ang="0">
                  <a:pos x="462" y="298"/>
                </a:cxn>
                <a:cxn ang="0">
                  <a:pos x="388" y="332"/>
                </a:cxn>
                <a:cxn ang="0">
                  <a:pos x="304" y="348"/>
                </a:cxn>
                <a:cxn ang="0">
                  <a:pos x="351" y="329"/>
                </a:cxn>
                <a:cxn ang="0">
                  <a:pos x="416" y="307"/>
                </a:cxn>
                <a:cxn ang="0">
                  <a:pos x="472" y="271"/>
                </a:cxn>
                <a:cxn ang="0">
                  <a:pos x="517" y="224"/>
                </a:cxn>
                <a:cxn ang="0">
                  <a:pos x="547" y="167"/>
                </a:cxn>
                <a:cxn ang="0">
                  <a:pos x="560" y="100"/>
                </a:cxn>
                <a:cxn ang="0">
                  <a:pos x="551" y="26"/>
                </a:cxn>
                <a:cxn ang="0">
                  <a:pos x="10" y="28"/>
                </a:cxn>
                <a:cxn ang="0">
                  <a:pos x="0" y="83"/>
                </a:cxn>
                <a:cxn ang="0">
                  <a:pos x="10" y="156"/>
                </a:cxn>
                <a:cxn ang="0">
                  <a:pos x="42" y="221"/>
                </a:cxn>
                <a:cxn ang="0">
                  <a:pos x="94" y="275"/>
                </a:cxn>
                <a:cxn ang="0">
                  <a:pos x="160" y="315"/>
                </a:cxn>
                <a:cxn ang="0">
                  <a:pos x="241" y="335"/>
                </a:cxn>
                <a:cxn ang="0">
                  <a:pos x="264" y="338"/>
                </a:cxn>
                <a:cxn ang="0">
                  <a:pos x="250" y="349"/>
                </a:cxn>
                <a:cxn ang="0">
                  <a:pos x="190" y="340"/>
                </a:cxn>
                <a:cxn ang="0">
                  <a:pos x="130" y="318"/>
                </a:cxn>
                <a:cxn ang="0">
                  <a:pos x="118" y="339"/>
                </a:cxn>
                <a:cxn ang="0">
                  <a:pos x="183" y="361"/>
                </a:cxn>
                <a:cxn ang="0">
                  <a:pos x="249" y="372"/>
                </a:cxn>
                <a:cxn ang="0">
                  <a:pos x="253" y="384"/>
                </a:cxn>
                <a:cxn ang="0">
                  <a:pos x="205" y="403"/>
                </a:cxn>
                <a:cxn ang="0">
                  <a:pos x="172" y="436"/>
                </a:cxn>
                <a:cxn ang="0">
                  <a:pos x="190" y="461"/>
                </a:cxn>
                <a:cxn ang="0">
                  <a:pos x="234" y="474"/>
                </a:cxn>
                <a:cxn ang="0">
                  <a:pos x="285" y="479"/>
                </a:cxn>
                <a:cxn ang="0">
                  <a:pos x="337" y="474"/>
                </a:cxn>
                <a:cxn ang="0">
                  <a:pos x="382" y="461"/>
                </a:cxn>
                <a:cxn ang="0">
                  <a:pos x="400" y="436"/>
                </a:cxn>
                <a:cxn ang="0">
                  <a:pos x="368" y="404"/>
                </a:cxn>
                <a:cxn ang="0">
                  <a:pos x="322" y="384"/>
                </a:cxn>
                <a:cxn ang="0">
                  <a:pos x="336" y="368"/>
                </a:cxn>
                <a:cxn ang="0">
                  <a:pos x="425" y="344"/>
                </a:cxn>
                <a:cxn ang="0">
                  <a:pos x="501" y="301"/>
                </a:cxn>
                <a:cxn ang="0">
                  <a:pos x="560" y="243"/>
                </a:cxn>
                <a:cxn ang="0">
                  <a:pos x="597" y="172"/>
                </a:cxn>
                <a:cxn ang="0">
                  <a:pos x="612" y="92"/>
                </a:cxn>
                <a:cxn ang="0">
                  <a:pos x="606" y="43"/>
                </a:cxn>
              </a:cxnLst>
              <a:rect l="0" t="0" r="r" b="b"/>
              <a:pathLst>
                <a:path w="612" h="479">
                  <a:moveTo>
                    <a:pt x="573" y="27"/>
                  </a:moveTo>
                  <a:lnTo>
                    <a:pt x="578" y="42"/>
                  </a:lnTo>
                  <a:lnTo>
                    <a:pt x="581" y="59"/>
                  </a:lnTo>
                  <a:lnTo>
                    <a:pt x="583" y="76"/>
                  </a:lnTo>
                  <a:lnTo>
                    <a:pt x="585" y="92"/>
                  </a:lnTo>
                  <a:lnTo>
                    <a:pt x="583" y="117"/>
                  </a:lnTo>
                  <a:lnTo>
                    <a:pt x="579" y="141"/>
                  </a:lnTo>
                  <a:lnTo>
                    <a:pt x="572" y="165"/>
                  </a:lnTo>
                  <a:lnTo>
                    <a:pt x="562" y="187"/>
                  </a:lnTo>
                  <a:lnTo>
                    <a:pt x="551" y="209"/>
                  </a:lnTo>
                  <a:lnTo>
                    <a:pt x="537" y="229"/>
                  </a:lnTo>
                  <a:lnTo>
                    <a:pt x="522" y="249"/>
                  </a:lnTo>
                  <a:lnTo>
                    <a:pt x="503" y="267"/>
                  </a:lnTo>
                  <a:lnTo>
                    <a:pt x="483" y="283"/>
                  </a:lnTo>
                  <a:lnTo>
                    <a:pt x="462" y="298"/>
                  </a:lnTo>
                  <a:lnTo>
                    <a:pt x="439" y="311"/>
                  </a:lnTo>
                  <a:lnTo>
                    <a:pt x="414" y="322"/>
                  </a:lnTo>
                  <a:lnTo>
                    <a:pt x="388" y="332"/>
                  </a:lnTo>
                  <a:lnTo>
                    <a:pt x="361" y="340"/>
                  </a:lnTo>
                  <a:lnTo>
                    <a:pt x="333" y="345"/>
                  </a:lnTo>
                  <a:lnTo>
                    <a:pt x="304" y="348"/>
                  </a:lnTo>
                  <a:lnTo>
                    <a:pt x="304" y="336"/>
                  </a:lnTo>
                  <a:lnTo>
                    <a:pt x="328" y="333"/>
                  </a:lnTo>
                  <a:lnTo>
                    <a:pt x="351" y="329"/>
                  </a:lnTo>
                  <a:lnTo>
                    <a:pt x="373" y="323"/>
                  </a:lnTo>
                  <a:lnTo>
                    <a:pt x="395" y="316"/>
                  </a:lnTo>
                  <a:lnTo>
                    <a:pt x="416" y="307"/>
                  </a:lnTo>
                  <a:lnTo>
                    <a:pt x="436" y="297"/>
                  </a:lnTo>
                  <a:lnTo>
                    <a:pt x="455" y="284"/>
                  </a:lnTo>
                  <a:lnTo>
                    <a:pt x="472" y="271"/>
                  </a:lnTo>
                  <a:lnTo>
                    <a:pt x="489" y="257"/>
                  </a:lnTo>
                  <a:lnTo>
                    <a:pt x="503" y="240"/>
                  </a:lnTo>
                  <a:lnTo>
                    <a:pt x="517" y="224"/>
                  </a:lnTo>
                  <a:lnTo>
                    <a:pt x="529" y="206"/>
                  </a:lnTo>
                  <a:lnTo>
                    <a:pt x="539" y="187"/>
                  </a:lnTo>
                  <a:lnTo>
                    <a:pt x="547" y="167"/>
                  </a:lnTo>
                  <a:lnTo>
                    <a:pt x="553" y="146"/>
                  </a:lnTo>
                  <a:lnTo>
                    <a:pt x="558" y="125"/>
                  </a:lnTo>
                  <a:lnTo>
                    <a:pt x="560" y="100"/>
                  </a:lnTo>
                  <a:lnTo>
                    <a:pt x="560" y="74"/>
                  </a:lnTo>
                  <a:lnTo>
                    <a:pt x="557" y="49"/>
                  </a:lnTo>
                  <a:lnTo>
                    <a:pt x="551" y="26"/>
                  </a:lnTo>
                  <a:lnTo>
                    <a:pt x="20" y="0"/>
                  </a:lnTo>
                  <a:lnTo>
                    <a:pt x="14" y="15"/>
                  </a:lnTo>
                  <a:lnTo>
                    <a:pt x="10" y="28"/>
                  </a:lnTo>
                  <a:lnTo>
                    <a:pt x="5" y="43"/>
                  </a:lnTo>
                  <a:lnTo>
                    <a:pt x="3" y="59"/>
                  </a:lnTo>
                  <a:lnTo>
                    <a:pt x="0" y="83"/>
                  </a:lnTo>
                  <a:lnTo>
                    <a:pt x="0" y="109"/>
                  </a:lnTo>
                  <a:lnTo>
                    <a:pt x="4" y="132"/>
                  </a:lnTo>
                  <a:lnTo>
                    <a:pt x="10" y="156"/>
                  </a:lnTo>
                  <a:lnTo>
                    <a:pt x="18" y="178"/>
                  </a:lnTo>
                  <a:lnTo>
                    <a:pt x="28" y="201"/>
                  </a:lnTo>
                  <a:lnTo>
                    <a:pt x="42" y="221"/>
                  </a:lnTo>
                  <a:lnTo>
                    <a:pt x="58" y="240"/>
                  </a:lnTo>
                  <a:lnTo>
                    <a:pt x="74" y="259"/>
                  </a:lnTo>
                  <a:lnTo>
                    <a:pt x="94" y="275"/>
                  </a:lnTo>
                  <a:lnTo>
                    <a:pt x="114" y="291"/>
                  </a:lnTo>
                  <a:lnTo>
                    <a:pt x="137" y="303"/>
                  </a:lnTo>
                  <a:lnTo>
                    <a:pt x="160" y="315"/>
                  </a:lnTo>
                  <a:lnTo>
                    <a:pt x="186" y="324"/>
                  </a:lnTo>
                  <a:lnTo>
                    <a:pt x="213" y="330"/>
                  </a:lnTo>
                  <a:lnTo>
                    <a:pt x="241" y="335"/>
                  </a:lnTo>
                  <a:lnTo>
                    <a:pt x="249" y="336"/>
                  </a:lnTo>
                  <a:lnTo>
                    <a:pt x="256" y="336"/>
                  </a:lnTo>
                  <a:lnTo>
                    <a:pt x="264" y="338"/>
                  </a:lnTo>
                  <a:lnTo>
                    <a:pt x="271" y="338"/>
                  </a:lnTo>
                  <a:lnTo>
                    <a:pt x="271" y="350"/>
                  </a:lnTo>
                  <a:lnTo>
                    <a:pt x="250" y="349"/>
                  </a:lnTo>
                  <a:lnTo>
                    <a:pt x="231" y="347"/>
                  </a:lnTo>
                  <a:lnTo>
                    <a:pt x="210" y="344"/>
                  </a:lnTo>
                  <a:lnTo>
                    <a:pt x="190" y="340"/>
                  </a:lnTo>
                  <a:lnTo>
                    <a:pt x="169" y="333"/>
                  </a:lnTo>
                  <a:lnTo>
                    <a:pt x="150" y="326"/>
                  </a:lnTo>
                  <a:lnTo>
                    <a:pt x="130" y="318"/>
                  </a:lnTo>
                  <a:lnTo>
                    <a:pt x="111" y="309"/>
                  </a:lnTo>
                  <a:lnTo>
                    <a:pt x="97" y="328"/>
                  </a:lnTo>
                  <a:lnTo>
                    <a:pt x="118" y="339"/>
                  </a:lnTo>
                  <a:lnTo>
                    <a:pt x="139" y="348"/>
                  </a:lnTo>
                  <a:lnTo>
                    <a:pt x="160" y="355"/>
                  </a:lnTo>
                  <a:lnTo>
                    <a:pt x="183" y="361"/>
                  </a:lnTo>
                  <a:lnTo>
                    <a:pt x="205" y="366"/>
                  </a:lnTo>
                  <a:lnTo>
                    <a:pt x="227" y="370"/>
                  </a:lnTo>
                  <a:lnTo>
                    <a:pt x="249" y="372"/>
                  </a:lnTo>
                  <a:lnTo>
                    <a:pt x="271" y="373"/>
                  </a:lnTo>
                  <a:lnTo>
                    <a:pt x="271" y="381"/>
                  </a:lnTo>
                  <a:lnTo>
                    <a:pt x="253" y="384"/>
                  </a:lnTo>
                  <a:lnTo>
                    <a:pt x="235" y="389"/>
                  </a:lnTo>
                  <a:lnTo>
                    <a:pt x="219" y="395"/>
                  </a:lnTo>
                  <a:lnTo>
                    <a:pt x="205" y="403"/>
                  </a:lnTo>
                  <a:lnTo>
                    <a:pt x="192" y="413"/>
                  </a:lnTo>
                  <a:lnTo>
                    <a:pt x="180" y="423"/>
                  </a:lnTo>
                  <a:lnTo>
                    <a:pt x="172" y="436"/>
                  </a:lnTo>
                  <a:lnTo>
                    <a:pt x="165" y="448"/>
                  </a:lnTo>
                  <a:lnTo>
                    <a:pt x="177" y="455"/>
                  </a:lnTo>
                  <a:lnTo>
                    <a:pt x="190" y="461"/>
                  </a:lnTo>
                  <a:lnTo>
                    <a:pt x="204" y="466"/>
                  </a:lnTo>
                  <a:lnTo>
                    <a:pt x="219" y="471"/>
                  </a:lnTo>
                  <a:lnTo>
                    <a:pt x="234" y="474"/>
                  </a:lnTo>
                  <a:lnTo>
                    <a:pt x="250" y="477"/>
                  </a:lnTo>
                  <a:lnTo>
                    <a:pt x="268" y="478"/>
                  </a:lnTo>
                  <a:lnTo>
                    <a:pt x="285" y="479"/>
                  </a:lnTo>
                  <a:lnTo>
                    <a:pt x="303" y="478"/>
                  </a:lnTo>
                  <a:lnTo>
                    <a:pt x="321" y="477"/>
                  </a:lnTo>
                  <a:lnTo>
                    <a:pt x="337" y="474"/>
                  </a:lnTo>
                  <a:lnTo>
                    <a:pt x="353" y="471"/>
                  </a:lnTo>
                  <a:lnTo>
                    <a:pt x="367" y="466"/>
                  </a:lnTo>
                  <a:lnTo>
                    <a:pt x="382" y="461"/>
                  </a:lnTo>
                  <a:lnTo>
                    <a:pt x="395" y="455"/>
                  </a:lnTo>
                  <a:lnTo>
                    <a:pt x="407" y="449"/>
                  </a:lnTo>
                  <a:lnTo>
                    <a:pt x="400" y="436"/>
                  </a:lnTo>
                  <a:lnTo>
                    <a:pt x="392" y="424"/>
                  </a:lnTo>
                  <a:lnTo>
                    <a:pt x="381" y="413"/>
                  </a:lnTo>
                  <a:lnTo>
                    <a:pt x="368" y="404"/>
                  </a:lnTo>
                  <a:lnTo>
                    <a:pt x="354" y="396"/>
                  </a:lnTo>
                  <a:lnTo>
                    <a:pt x="339" y="389"/>
                  </a:lnTo>
                  <a:lnTo>
                    <a:pt x="322" y="384"/>
                  </a:lnTo>
                  <a:lnTo>
                    <a:pt x="304" y="381"/>
                  </a:lnTo>
                  <a:lnTo>
                    <a:pt x="304" y="371"/>
                  </a:lnTo>
                  <a:lnTo>
                    <a:pt x="336" y="368"/>
                  </a:lnTo>
                  <a:lnTo>
                    <a:pt x="367" y="362"/>
                  </a:lnTo>
                  <a:lnTo>
                    <a:pt x="397" y="354"/>
                  </a:lnTo>
                  <a:lnTo>
                    <a:pt x="425" y="344"/>
                  </a:lnTo>
                  <a:lnTo>
                    <a:pt x="451" y="331"/>
                  </a:lnTo>
                  <a:lnTo>
                    <a:pt x="477" y="317"/>
                  </a:lnTo>
                  <a:lnTo>
                    <a:pt x="501" y="301"/>
                  </a:lnTo>
                  <a:lnTo>
                    <a:pt x="523" y="283"/>
                  </a:lnTo>
                  <a:lnTo>
                    <a:pt x="543" y="264"/>
                  </a:lnTo>
                  <a:lnTo>
                    <a:pt x="560" y="243"/>
                  </a:lnTo>
                  <a:lnTo>
                    <a:pt x="575" y="220"/>
                  </a:lnTo>
                  <a:lnTo>
                    <a:pt x="588" y="197"/>
                  </a:lnTo>
                  <a:lnTo>
                    <a:pt x="597" y="172"/>
                  </a:lnTo>
                  <a:lnTo>
                    <a:pt x="606" y="146"/>
                  </a:lnTo>
                  <a:lnTo>
                    <a:pt x="610" y="120"/>
                  </a:lnTo>
                  <a:lnTo>
                    <a:pt x="612" y="92"/>
                  </a:lnTo>
                  <a:lnTo>
                    <a:pt x="610" y="76"/>
                  </a:lnTo>
                  <a:lnTo>
                    <a:pt x="609" y="60"/>
                  </a:lnTo>
                  <a:lnTo>
                    <a:pt x="606" y="43"/>
                  </a:lnTo>
                  <a:lnTo>
                    <a:pt x="602" y="28"/>
                  </a:lnTo>
                  <a:lnTo>
                    <a:pt x="573" y="27"/>
                  </a:lnTo>
                  <a:close/>
                </a:path>
              </a:pathLst>
            </a:custGeom>
            <a:solidFill>
              <a:srgbClr val="CC02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2690" y="2096"/>
              <a:ext cx="582" cy="270"/>
            </a:xfrm>
            <a:custGeom>
              <a:avLst/>
              <a:gdLst/>
              <a:ahLst/>
              <a:cxnLst>
                <a:cxn ang="0">
                  <a:pos x="295" y="90"/>
                </a:cxn>
                <a:cxn ang="0">
                  <a:pos x="288" y="90"/>
                </a:cxn>
                <a:cxn ang="0">
                  <a:pos x="284" y="75"/>
                </a:cxn>
                <a:cxn ang="0">
                  <a:pos x="332" y="83"/>
                </a:cxn>
                <a:cxn ang="0">
                  <a:pos x="377" y="96"/>
                </a:cxn>
                <a:cxn ang="0">
                  <a:pos x="417" y="115"/>
                </a:cxn>
                <a:cxn ang="0">
                  <a:pos x="455" y="138"/>
                </a:cxn>
                <a:cxn ang="0">
                  <a:pos x="488" y="166"/>
                </a:cxn>
                <a:cxn ang="0">
                  <a:pos x="516" y="197"/>
                </a:cxn>
                <a:cxn ang="0">
                  <a:pos x="538" y="231"/>
                </a:cxn>
                <a:cxn ang="0">
                  <a:pos x="553" y="269"/>
                </a:cxn>
                <a:cxn ang="0">
                  <a:pos x="575" y="249"/>
                </a:cxn>
                <a:cxn ang="0">
                  <a:pos x="555" y="209"/>
                </a:cxn>
                <a:cxn ang="0">
                  <a:pos x="528" y="172"/>
                </a:cxn>
                <a:cxn ang="0">
                  <a:pos x="496" y="139"/>
                </a:cxn>
                <a:cxn ang="0">
                  <a:pos x="457" y="111"/>
                </a:cxn>
                <a:cxn ang="0">
                  <a:pos x="414" y="86"/>
                </a:cxn>
                <a:cxn ang="0">
                  <a:pos x="366" y="69"/>
                </a:cxn>
                <a:cxn ang="0">
                  <a:pos x="316" y="57"/>
                </a:cxn>
                <a:cxn ang="0">
                  <a:pos x="294" y="48"/>
                </a:cxn>
                <a:cxn ang="0">
                  <a:pos x="299" y="37"/>
                </a:cxn>
                <a:cxn ang="0">
                  <a:pos x="298" y="19"/>
                </a:cxn>
                <a:cxn ang="0">
                  <a:pos x="281" y="2"/>
                </a:cxn>
                <a:cxn ang="0">
                  <a:pos x="255" y="2"/>
                </a:cxn>
                <a:cxn ang="0">
                  <a:pos x="236" y="19"/>
                </a:cxn>
                <a:cxn ang="0">
                  <a:pos x="235" y="38"/>
                </a:cxn>
                <a:cxn ang="0">
                  <a:pos x="244" y="51"/>
                </a:cxn>
                <a:cxn ang="0">
                  <a:pos x="251" y="89"/>
                </a:cxn>
                <a:cxn ang="0">
                  <a:pos x="211" y="93"/>
                </a:cxn>
                <a:cxn ang="0">
                  <a:pos x="171" y="101"/>
                </a:cxn>
                <a:cxn ang="0">
                  <a:pos x="133" y="116"/>
                </a:cxn>
                <a:cxn ang="0">
                  <a:pos x="100" y="133"/>
                </a:cxn>
                <a:cxn ang="0">
                  <a:pos x="68" y="156"/>
                </a:cxn>
                <a:cxn ang="0">
                  <a:pos x="41" y="181"/>
                </a:cxn>
                <a:cxn ang="0">
                  <a:pos x="18" y="210"/>
                </a:cxn>
                <a:cxn ang="0">
                  <a:pos x="0" y="242"/>
                </a:cxn>
                <a:cxn ang="0">
                  <a:pos x="525" y="252"/>
                </a:cxn>
                <a:cxn ang="0">
                  <a:pos x="507" y="219"/>
                </a:cxn>
                <a:cxn ang="0">
                  <a:pos x="486" y="189"/>
                </a:cxn>
                <a:cxn ang="0">
                  <a:pos x="461" y="163"/>
                </a:cxn>
                <a:cxn ang="0">
                  <a:pos x="430" y="139"/>
                </a:cxn>
                <a:cxn ang="0">
                  <a:pos x="396" y="120"/>
                </a:cxn>
                <a:cxn ang="0">
                  <a:pos x="360" y="105"/>
                </a:cxn>
                <a:cxn ang="0">
                  <a:pos x="319" y="94"/>
                </a:cxn>
              </a:cxnLst>
              <a:rect l="0" t="0" r="r" b="b"/>
              <a:pathLst>
                <a:path w="582" h="270">
                  <a:moveTo>
                    <a:pt x="298" y="91"/>
                  </a:moveTo>
                  <a:lnTo>
                    <a:pt x="295" y="90"/>
                  </a:lnTo>
                  <a:lnTo>
                    <a:pt x="291" y="90"/>
                  </a:lnTo>
                  <a:lnTo>
                    <a:pt x="288" y="90"/>
                  </a:lnTo>
                  <a:lnTo>
                    <a:pt x="284" y="90"/>
                  </a:lnTo>
                  <a:lnTo>
                    <a:pt x="284" y="75"/>
                  </a:lnTo>
                  <a:lnTo>
                    <a:pt x="309" y="78"/>
                  </a:lnTo>
                  <a:lnTo>
                    <a:pt x="332" y="83"/>
                  </a:lnTo>
                  <a:lnTo>
                    <a:pt x="354" y="89"/>
                  </a:lnTo>
                  <a:lnTo>
                    <a:pt x="377" y="96"/>
                  </a:lnTo>
                  <a:lnTo>
                    <a:pt x="398" y="105"/>
                  </a:lnTo>
                  <a:lnTo>
                    <a:pt x="417" y="115"/>
                  </a:lnTo>
                  <a:lnTo>
                    <a:pt x="437" y="126"/>
                  </a:lnTo>
                  <a:lnTo>
                    <a:pt x="455" y="138"/>
                  </a:lnTo>
                  <a:lnTo>
                    <a:pt x="472" y="152"/>
                  </a:lnTo>
                  <a:lnTo>
                    <a:pt x="488" y="166"/>
                  </a:lnTo>
                  <a:lnTo>
                    <a:pt x="503" y="181"/>
                  </a:lnTo>
                  <a:lnTo>
                    <a:pt x="516" y="197"/>
                  </a:lnTo>
                  <a:lnTo>
                    <a:pt x="527" y="214"/>
                  </a:lnTo>
                  <a:lnTo>
                    <a:pt x="538" y="231"/>
                  </a:lnTo>
                  <a:lnTo>
                    <a:pt x="546" y="250"/>
                  </a:lnTo>
                  <a:lnTo>
                    <a:pt x="553" y="269"/>
                  </a:lnTo>
                  <a:lnTo>
                    <a:pt x="582" y="270"/>
                  </a:lnTo>
                  <a:lnTo>
                    <a:pt x="575" y="249"/>
                  </a:lnTo>
                  <a:lnTo>
                    <a:pt x="566" y="228"/>
                  </a:lnTo>
                  <a:lnTo>
                    <a:pt x="555" y="209"/>
                  </a:lnTo>
                  <a:lnTo>
                    <a:pt x="542" y="190"/>
                  </a:lnTo>
                  <a:lnTo>
                    <a:pt x="528" y="172"/>
                  </a:lnTo>
                  <a:lnTo>
                    <a:pt x="513" y="155"/>
                  </a:lnTo>
                  <a:lnTo>
                    <a:pt x="496" y="139"/>
                  </a:lnTo>
                  <a:lnTo>
                    <a:pt x="477" y="124"/>
                  </a:lnTo>
                  <a:lnTo>
                    <a:pt x="457" y="111"/>
                  </a:lnTo>
                  <a:lnTo>
                    <a:pt x="436" y="97"/>
                  </a:lnTo>
                  <a:lnTo>
                    <a:pt x="414" y="86"/>
                  </a:lnTo>
                  <a:lnTo>
                    <a:pt x="391" y="77"/>
                  </a:lnTo>
                  <a:lnTo>
                    <a:pt x="366" y="69"/>
                  </a:lnTo>
                  <a:lnTo>
                    <a:pt x="341" y="62"/>
                  </a:lnTo>
                  <a:lnTo>
                    <a:pt x="316" y="57"/>
                  </a:lnTo>
                  <a:lnTo>
                    <a:pt x="289" y="52"/>
                  </a:lnTo>
                  <a:lnTo>
                    <a:pt x="294" y="48"/>
                  </a:lnTo>
                  <a:lnTo>
                    <a:pt x="297" y="42"/>
                  </a:lnTo>
                  <a:lnTo>
                    <a:pt x="299" y="37"/>
                  </a:lnTo>
                  <a:lnTo>
                    <a:pt x="301" y="30"/>
                  </a:lnTo>
                  <a:lnTo>
                    <a:pt x="298" y="19"/>
                  </a:lnTo>
                  <a:lnTo>
                    <a:pt x="291" y="9"/>
                  </a:lnTo>
                  <a:lnTo>
                    <a:pt x="281" y="2"/>
                  </a:lnTo>
                  <a:lnTo>
                    <a:pt x="268" y="0"/>
                  </a:lnTo>
                  <a:lnTo>
                    <a:pt x="255" y="2"/>
                  </a:lnTo>
                  <a:lnTo>
                    <a:pt x="244" y="9"/>
                  </a:lnTo>
                  <a:lnTo>
                    <a:pt x="236" y="19"/>
                  </a:lnTo>
                  <a:lnTo>
                    <a:pt x="234" y="30"/>
                  </a:lnTo>
                  <a:lnTo>
                    <a:pt x="235" y="38"/>
                  </a:lnTo>
                  <a:lnTo>
                    <a:pt x="239" y="45"/>
                  </a:lnTo>
                  <a:lnTo>
                    <a:pt x="244" y="51"/>
                  </a:lnTo>
                  <a:lnTo>
                    <a:pt x="251" y="56"/>
                  </a:lnTo>
                  <a:lnTo>
                    <a:pt x="251" y="89"/>
                  </a:lnTo>
                  <a:lnTo>
                    <a:pt x="230" y="90"/>
                  </a:lnTo>
                  <a:lnTo>
                    <a:pt x="211" y="93"/>
                  </a:lnTo>
                  <a:lnTo>
                    <a:pt x="191" y="96"/>
                  </a:lnTo>
                  <a:lnTo>
                    <a:pt x="171" y="101"/>
                  </a:lnTo>
                  <a:lnTo>
                    <a:pt x="152" y="108"/>
                  </a:lnTo>
                  <a:lnTo>
                    <a:pt x="133" y="116"/>
                  </a:lnTo>
                  <a:lnTo>
                    <a:pt x="116" y="124"/>
                  </a:lnTo>
                  <a:lnTo>
                    <a:pt x="100" y="133"/>
                  </a:lnTo>
                  <a:lnTo>
                    <a:pt x="83" y="143"/>
                  </a:lnTo>
                  <a:lnTo>
                    <a:pt x="68" y="156"/>
                  </a:lnTo>
                  <a:lnTo>
                    <a:pt x="54" y="168"/>
                  </a:lnTo>
                  <a:lnTo>
                    <a:pt x="41" y="181"/>
                  </a:lnTo>
                  <a:lnTo>
                    <a:pt x="29" y="195"/>
                  </a:lnTo>
                  <a:lnTo>
                    <a:pt x="18" y="210"/>
                  </a:lnTo>
                  <a:lnTo>
                    <a:pt x="8" y="226"/>
                  </a:lnTo>
                  <a:lnTo>
                    <a:pt x="0" y="242"/>
                  </a:lnTo>
                  <a:lnTo>
                    <a:pt x="531" y="268"/>
                  </a:lnTo>
                  <a:lnTo>
                    <a:pt x="525" y="252"/>
                  </a:lnTo>
                  <a:lnTo>
                    <a:pt x="517" y="235"/>
                  </a:lnTo>
                  <a:lnTo>
                    <a:pt x="507" y="219"/>
                  </a:lnTo>
                  <a:lnTo>
                    <a:pt x="498" y="204"/>
                  </a:lnTo>
                  <a:lnTo>
                    <a:pt x="486" y="189"/>
                  </a:lnTo>
                  <a:lnTo>
                    <a:pt x="473" y="176"/>
                  </a:lnTo>
                  <a:lnTo>
                    <a:pt x="461" y="163"/>
                  </a:lnTo>
                  <a:lnTo>
                    <a:pt x="447" y="150"/>
                  </a:lnTo>
                  <a:lnTo>
                    <a:pt x="430" y="139"/>
                  </a:lnTo>
                  <a:lnTo>
                    <a:pt x="414" y="129"/>
                  </a:lnTo>
                  <a:lnTo>
                    <a:pt x="396" y="120"/>
                  </a:lnTo>
                  <a:lnTo>
                    <a:pt x="379" y="112"/>
                  </a:lnTo>
                  <a:lnTo>
                    <a:pt x="360" y="105"/>
                  </a:lnTo>
                  <a:lnTo>
                    <a:pt x="340" y="99"/>
                  </a:lnTo>
                  <a:lnTo>
                    <a:pt x="319" y="94"/>
                  </a:lnTo>
                  <a:lnTo>
                    <a:pt x="298" y="91"/>
                  </a:lnTo>
                  <a:close/>
                </a:path>
              </a:pathLst>
            </a:custGeom>
            <a:solidFill>
              <a:srgbClr val="CC02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2621" y="2163"/>
              <a:ext cx="561" cy="490"/>
            </a:xfrm>
            <a:custGeom>
              <a:avLst/>
              <a:gdLst/>
              <a:ahLst/>
              <a:cxnLst>
                <a:cxn ang="0">
                  <a:pos x="553" y="302"/>
                </a:cxn>
                <a:cxn ang="0">
                  <a:pos x="535" y="349"/>
                </a:cxn>
                <a:cxn ang="0">
                  <a:pos x="507" y="390"/>
                </a:cxn>
                <a:cxn ang="0">
                  <a:pos x="471" y="425"/>
                </a:cxn>
                <a:cxn ang="0">
                  <a:pos x="428" y="453"/>
                </a:cxn>
                <a:cxn ang="0">
                  <a:pos x="380" y="475"/>
                </a:cxn>
                <a:cxn ang="0">
                  <a:pos x="326" y="487"/>
                </a:cxn>
                <a:cxn ang="0">
                  <a:pos x="271" y="490"/>
                </a:cxn>
                <a:cxn ang="0">
                  <a:pos x="214" y="483"/>
                </a:cxn>
                <a:cxn ang="0">
                  <a:pos x="162" y="468"/>
                </a:cxn>
                <a:cxn ang="0">
                  <a:pos x="115" y="443"/>
                </a:cxn>
                <a:cxn ang="0">
                  <a:pos x="74" y="411"/>
                </a:cxn>
                <a:cxn ang="0">
                  <a:pos x="42" y="374"/>
                </a:cxn>
                <a:cxn ang="0">
                  <a:pos x="18" y="331"/>
                </a:cxn>
                <a:cxn ang="0">
                  <a:pos x="4" y="285"/>
                </a:cxn>
                <a:cxn ang="0">
                  <a:pos x="0" y="236"/>
                </a:cxn>
                <a:cxn ang="0">
                  <a:pos x="8" y="186"/>
                </a:cxn>
                <a:cxn ang="0">
                  <a:pos x="26" y="140"/>
                </a:cxn>
                <a:cxn ang="0">
                  <a:pos x="54" y="99"/>
                </a:cxn>
                <a:cxn ang="0">
                  <a:pos x="90" y="64"/>
                </a:cxn>
                <a:cxn ang="0">
                  <a:pos x="134" y="37"/>
                </a:cxn>
                <a:cxn ang="0">
                  <a:pos x="181" y="15"/>
                </a:cxn>
                <a:cxn ang="0">
                  <a:pos x="234" y="3"/>
                </a:cxn>
                <a:cxn ang="0">
                  <a:pos x="290" y="0"/>
                </a:cxn>
                <a:cxn ang="0">
                  <a:pos x="346" y="7"/>
                </a:cxn>
                <a:cxn ang="0">
                  <a:pos x="400" y="22"/>
                </a:cxn>
                <a:cxn ang="0">
                  <a:pos x="447" y="47"/>
                </a:cxn>
                <a:cxn ang="0">
                  <a:pos x="486" y="78"/>
                </a:cxn>
                <a:cxn ang="0">
                  <a:pos x="519" y="116"/>
                </a:cxn>
                <a:cxn ang="0">
                  <a:pos x="544" y="158"/>
                </a:cxn>
                <a:cxn ang="0">
                  <a:pos x="558" y="204"/>
                </a:cxn>
                <a:cxn ang="0">
                  <a:pos x="561" y="253"/>
                </a:cxn>
              </a:cxnLst>
              <a:rect l="0" t="0" r="r" b="b"/>
              <a:pathLst>
                <a:path w="561" h="490">
                  <a:moveTo>
                    <a:pt x="559" y="278"/>
                  </a:moveTo>
                  <a:lnTo>
                    <a:pt x="553" y="302"/>
                  </a:lnTo>
                  <a:lnTo>
                    <a:pt x="546" y="326"/>
                  </a:lnTo>
                  <a:lnTo>
                    <a:pt x="535" y="349"/>
                  </a:lnTo>
                  <a:lnTo>
                    <a:pt x="523" y="370"/>
                  </a:lnTo>
                  <a:lnTo>
                    <a:pt x="507" y="390"/>
                  </a:lnTo>
                  <a:lnTo>
                    <a:pt x="490" y="408"/>
                  </a:lnTo>
                  <a:lnTo>
                    <a:pt x="471" y="425"/>
                  </a:lnTo>
                  <a:lnTo>
                    <a:pt x="450" y="440"/>
                  </a:lnTo>
                  <a:lnTo>
                    <a:pt x="428" y="453"/>
                  </a:lnTo>
                  <a:lnTo>
                    <a:pt x="405" y="466"/>
                  </a:lnTo>
                  <a:lnTo>
                    <a:pt x="380" y="475"/>
                  </a:lnTo>
                  <a:lnTo>
                    <a:pt x="354" y="482"/>
                  </a:lnTo>
                  <a:lnTo>
                    <a:pt x="326" y="487"/>
                  </a:lnTo>
                  <a:lnTo>
                    <a:pt x="299" y="490"/>
                  </a:lnTo>
                  <a:lnTo>
                    <a:pt x="271" y="490"/>
                  </a:lnTo>
                  <a:lnTo>
                    <a:pt x="242" y="488"/>
                  </a:lnTo>
                  <a:lnTo>
                    <a:pt x="214" y="483"/>
                  </a:lnTo>
                  <a:lnTo>
                    <a:pt x="187" y="477"/>
                  </a:lnTo>
                  <a:lnTo>
                    <a:pt x="162" y="468"/>
                  </a:lnTo>
                  <a:lnTo>
                    <a:pt x="137" y="455"/>
                  </a:lnTo>
                  <a:lnTo>
                    <a:pt x="115" y="443"/>
                  </a:lnTo>
                  <a:lnTo>
                    <a:pt x="94" y="428"/>
                  </a:lnTo>
                  <a:lnTo>
                    <a:pt x="74" y="411"/>
                  </a:lnTo>
                  <a:lnTo>
                    <a:pt x="58" y="393"/>
                  </a:lnTo>
                  <a:lnTo>
                    <a:pt x="42" y="374"/>
                  </a:lnTo>
                  <a:lnTo>
                    <a:pt x="28" y="352"/>
                  </a:lnTo>
                  <a:lnTo>
                    <a:pt x="18" y="331"/>
                  </a:lnTo>
                  <a:lnTo>
                    <a:pt x="10" y="308"/>
                  </a:lnTo>
                  <a:lnTo>
                    <a:pt x="4" y="285"/>
                  </a:lnTo>
                  <a:lnTo>
                    <a:pt x="0" y="260"/>
                  </a:lnTo>
                  <a:lnTo>
                    <a:pt x="0" y="236"/>
                  </a:lnTo>
                  <a:lnTo>
                    <a:pt x="3" y="210"/>
                  </a:lnTo>
                  <a:lnTo>
                    <a:pt x="8" y="186"/>
                  </a:lnTo>
                  <a:lnTo>
                    <a:pt x="15" y="162"/>
                  </a:lnTo>
                  <a:lnTo>
                    <a:pt x="26" y="140"/>
                  </a:lnTo>
                  <a:lnTo>
                    <a:pt x="40" y="119"/>
                  </a:lnTo>
                  <a:lnTo>
                    <a:pt x="54" y="99"/>
                  </a:lnTo>
                  <a:lnTo>
                    <a:pt x="72" y="81"/>
                  </a:lnTo>
                  <a:lnTo>
                    <a:pt x="90" y="64"/>
                  </a:lnTo>
                  <a:lnTo>
                    <a:pt x="111" y="49"/>
                  </a:lnTo>
                  <a:lnTo>
                    <a:pt x="134" y="37"/>
                  </a:lnTo>
                  <a:lnTo>
                    <a:pt x="157" y="24"/>
                  </a:lnTo>
                  <a:lnTo>
                    <a:pt x="181" y="15"/>
                  </a:lnTo>
                  <a:lnTo>
                    <a:pt x="208" y="8"/>
                  </a:lnTo>
                  <a:lnTo>
                    <a:pt x="234" y="3"/>
                  </a:lnTo>
                  <a:lnTo>
                    <a:pt x="262" y="0"/>
                  </a:lnTo>
                  <a:lnTo>
                    <a:pt x="290" y="0"/>
                  </a:lnTo>
                  <a:lnTo>
                    <a:pt x="318" y="2"/>
                  </a:lnTo>
                  <a:lnTo>
                    <a:pt x="346" y="7"/>
                  </a:lnTo>
                  <a:lnTo>
                    <a:pt x="373" y="13"/>
                  </a:lnTo>
                  <a:lnTo>
                    <a:pt x="400" y="22"/>
                  </a:lnTo>
                  <a:lnTo>
                    <a:pt x="423" y="33"/>
                  </a:lnTo>
                  <a:lnTo>
                    <a:pt x="447" y="47"/>
                  </a:lnTo>
                  <a:lnTo>
                    <a:pt x="468" y="62"/>
                  </a:lnTo>
                  <a:lnTo>
                    <a:pt x="486" y="78"/>
                  </a:lnTo>
                  <a:lnTo>
                    <a:pt x="504" y="97"/>
                  </a:lnTo>
                  <a:lnTo>
                    <a:pt x="519" y="116"/>
                  </a:lnTo>
                  <a:lnTo>
                    <a:pt x="533" y="137"/>
                  </a:lnTo>
                  <a:lnTo>
                    <a:pt x="544" y="158"/>
                  </a:lnTo>
                  <a:lnTo>
                    <a:pt x="552" y="181"/>
                  </a:lnTo>
                  <a:lnTo>
                    <a:pt x="558" y="204"/>
                  </a:lnTo>
                  <a:lnTo>
                    <a:pt x="561" y="229"/>
                  </a:lnTo>
                  <a:lnTo>
                    <a:pt x="561" y="253"/>
                  </a:lnTo>
                  <a:lnTo>
                    <a:pt x="559" y="2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2708" y="2221"/>
              <a:ext cx="440" cy="402"/>
            </a:xfrm>
            <a:custGeom>
              <a:avLst/>
              <a:gdLst/>
              <a:ahLst/>
              <a:cxnLst>
                <a:cxn ang="0">
                  <a:pos x="440" y="183"/>
                </a:cxn>
                <a:cxn ang="0">
                  <a:pos x="429" y="119"/>
                </a:cxn>
                <a:cxn ang="0">
                  <a:pos x="396" y="63"/>
                </a:cxn>
                <a:cxn ang="0">
                  <a:pos x="348" y="18"/>
                </a:cxn>
                <a:cxn ang="0">
                  <a:pos x="332" y="17"/>
                </a:cxn>
                <a:cxn ang="0">
                  <a:pos x="354" y="55"/>
                </a:cxn>
                <a:cxn ang="0">
                  <a:pos x="367" y="96"/>
                </a:cxn>
                <a:cxn ang="0">
                  <a:pos x="369" y="139"/>
                </a:cxn>
                <a:cxn ang="0">
                  <a:pos x="362" y="183"/>
                </a:cxn>
                <a:cxn ang="0">
                  <a:pos x="346" y="224"/>
                </a:cxn>
                <a:cxn ang="0">
                  <a:pos x="322" y="259"/>
                </a:cxn>
                <a:cxn ang="0">
                  <a:pos x="291" y="290"/>
                </a:cxn>
                <a:cxn ang="0">
                  <a:pos x="252" y="316"/>
                </a:cxn>
                <a:cxn ang="0">
                  <a:pos x="210" y="334"/>
                </a:cxn>
                <a:cxn ang="0">
                  <a:pos x="163" y="345"/>
                </a:cxn>
                <a:cxn ang="0">
                  <a:pos x="114" y="348"/>
                </a:cxn>
                <a:cxn ang="0">
                  <a:pos x="78" y="344"/>
                </a:cxn>
                <a:cxn ang="0">
                  <a:pos x="54" y="339"/>
                </a:cxn>
                <a:cxn ang="0">
                  <a:pos x="31" y="332"/>
                </a:cxn>
                <a:cxn ang="0">
                  <a:pos x="10" y="324"/>
                </a:cxn>
                <a:cxn ang="0">
                  <a:pos x="15" y="334"/>
                </a:cxn>
                <a:cxn ang="0">
                  <a:pos x="50" y="362"/>
                </a:cxn>
                <a:cxn ang="0">
                  <a:pos x="90" y="382"/>
                </a:cxn>
                <a:cxn ang="0">
                  <a:pos x="135" y="396"/>
                </a:cxn>
                <a:cxn ang="0">
                  <a:pos x="186" y="402"/>
                </a:cxn>
                <a:cxn ang="0">
                  <a:pos x="235" y="399"/>
                </a:cxn>
                <a:cxn ang="0">
                  <a:pos x="280" y="388"/>
                </a:cxn>
                <a:cxn ang="0">
                  <a:pos x="323" y="370"/>
                </a:cxn>
                <a:cxn ang="0">
                  <a:pos x="361" y="345"/>
                </a:cxn>
                <a:cxn ang="0">
                  <a:pos x="392" y="315"/>
                </a:cxn>
                <a:cxn ang="0">
                  <a:pos x="417" y="278"/>
                </a:cxn>
                <a:cxn ang="0">
                  <a:pos x="433" y="237"/>
                </a:cxn>
              </a:cxnLst>
              <a:rect l="0" t="0" r="r" b="b"/>
              <a:pathLst>
                <a:path w="440" h="402">
                  <a:moveTo>
                    <a:pt x="438" y="215"/>
                  </a:moveTo>
                  <a:lnTo>
                    <a:pt x="440" y="183"/>
                  </a:lnTo>
                  <a:lnTo>
                    <a:pt x="437" y="150"/>
                  </a:lnTo>
                  <a:lnTo>
                    <a:pt x="429" y="119"/>
                  </a:lnTo>
                  <a:lnTo>
                    <a:pt x="415" y="91"/>
                  </a:lnTo>
                  <a:lnTo>
                    <a:pt x="396" y="63"/>
                  </a:lnTo>
                  <a:lnTo>
                    <a:pt x="374" y="39"/>
                  </a:lnTo>
                  <a:lnTo>
                    <a:pt x="348" y="18"/>
                  </a:lnTo>
                  <a:lnTo>
                    <a:pt x="318" y="0"/>
                  </a:lnTo>
                  <a:lnTo>
                    <a:pt x="332" y="17"/>
                  </a:lnTo>
                  <a:lnTo>
                    <a:pt x="343" y="36"/>
                  </a:lnTo>
                  <a:lnTo>
                    <a:pt x="354" y="55"/>
                  </a:lnTo>
                  <a:lnTo>
                    <a:pt x="361" y="76"/>
                  </a:lnTo>
                  <a:lnTo>
                    <a:pt x="367" y="96"/>
                  </a:lnTo>
                  <a:lnTo>
                    <a:pt x="369" y="117"/>
                  </a:lnTo>
                  <a:lnTo>
                    <a:pt x="369" y="139"/>
                  </a:lnTo>
                  <a:lnTo>
                    <a:pt x="367" y="161"/>
                  </a:lnTo>
                  <a:lnTo>
                    <a:pt x="362" y="183"/>
                  </a:lnTo>
                  <a:lnTo>
                    <a:pt x="355" y="203"/>
                  </a:lnTo>
                  <a:lnTo>
                    <a:pt x="346" y="224"/>
                  </a:lnTo>
                  <a:lnTo>
                    <a:pt x="335" y="242"/>
                  </a:lnTo>
                  <a:lnTo>
                    <a:pt x="322" y="259"/>
                  </a:lnTo>
                  <a:lnTo>
                    <a:pt x="307" y="276"/>
                  </a:lnTo>
                  <a:lnTo>
                    <a:pt x="291" y="290"/>
                  </a:lnTo>
                  <a:lnTo>
                    <a:pt x="272" y="303"/>
                  </a:lnTo>
                  <a:lnTo>
                    <a:pt x="252" y="316"/>
                  </a:lnTo>
                  <a:lnTo>
                    <a:pt x="232" y="326"/>
                  </a:lnTo>
                  <a:lnTo>
                    <a:pt x="210" y="334"/>
                  </a:lnTo>
                  <a:lnTo>
                    <a:pt x="187" y="340"/>
                  </a:lnTo>
                  <a:lnTo>
                    <a:pt x="163" y="345"/>
                  </a:lnTo>
                  <a:lnTo>
                    <a:pt x="140" y="347"/>
                  </a:lnTo>
                  <a:lnTo>
                    <a:pt x="114" y="348"/>
                  </a:lnTo>
                  <a:lnTo>
                    <a:pt x="90" y="346"/>
                  </a:lnTo>
                  <a:lnTo>
                    <a:pt x="78" y="344"/>
                  </a:lnTo>
                  <a:lnTo>
                    <a:pt x="65" y="342"/>
                  </a:lnTo>
                  <a:lnTo>
                    <a:pt x="54" y="339"/>
                  </a:lnTo>
                  <a:lnTo>
                    <a:pt x="43" y="336"/>
                  </a:lnTo>
                  <a:lnTo>
                    <a:pt x="31" y="332"/>
                  </a:lnTo>
                  <a:lnTo>
                    <a:pt x="21" y="328"/>
                  </a:lnTo>
                  <a:lnTo>
                    <a:pt x="10" y="324"/>
                  </a:lnTo>
                  <a:lnTo>
                    <a:pt x="0" y="319"/>
                  </a:lnTo>
                  <a:lnTo>
                    <a:pt x="15" y="334"/>
                  </a:lnTo>
                  <a:lnTo>
                    <a:pt x="31" y="348"/>
                  </a:lnTo>
                  <a:lnTo>
                    <a:pt x="50" y="362"/>
                  </a:lnTo>
                  <a:lnTo>
                    <a:pt x="70" y="373"/>
                  </a:lnTo>
                  <a:lnTo>
                    <a:pt x="90" y="382"/>
                  </a:lnTo>
                  <a:lnTo>
                    <a:pt x="112" y="390"/>
                  </a:lnTo>
                  <a:lnTo>
                    <a:pt x="135" y="396"/>
                  </a:lnTo>
                  <a:lnTo>
                    <a:pt x="160" y="400"/>
                  </a:lnTo>
                  <a:lnTo>
                    <a:pt x="186" y="402"/>
                  </a:lnTo>
                  <a:lnTo>
                    <a:pt x="210" y="402"/>
                  </a:lnTo>
                  <a:lnTo>
                    <a:pt x="235" y="399"/>
                  </a:lnTo>
                  <a:lnTo>
                    <a:pt x="258" y="395"/>
                  </a:lnTo>
                  <a:lnTo>
                    <a:pt x="280" y="388"/>
                  </a:lnTo>
                  <a:lnTo>
                    <a:pt x="302" y="380"/>
                  </a:lnTo>
                  <a:lnTo>
                    <a:pt x="323" y="370"/>
                  </a:lnTo>
                  <a:lnTo>
                    <a:pt x="343" y="358"/>
                  </a:lnTo>
                  <a:lnTo>
                    <a:pt x="361" y="345"/>
                  </a:lnTo>
                  <a:lnTo>
                    <a:pt x="377" y="330"/>
                  </a:lnTo>
                  <a:lnTo>
                    <a:pt x="392" y="315"/>
                  </a:lnTo>
                  <a:lnTo>
                    <a:pt x="405" y="296"/>
                  </a:lnTo>
                  <a:lnTo>
                    <a:pt x="417" y="278"/>
                  </a:lnTo>
                  <a:lnTo>
                    <a:pt x="426" y="258"/>
                  </a:lnTo>
                  <a:lnTo>
                    <a:pt x="433" y="237"/>
                  </a:lnTo>
                  <a:lnTo>
                    <a:pt x="438" y="215"/>
                  </a:lnTo>
                  <a:close/>
                </a:path>
              </a:pathLst>
            </a:custGeom>
            <a:solidFill>
              <a:srgbClr val="60C6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2655" y="2192"/>
              <a:ext cx="422" cy="377"/>
            </a:xfrm>
            <a:custGeom>
              <a:avLst/>
              <a:gdLst/>
              <a:ahLst/>
              <a:cxnLst>
                <a:cxn ang="0">
                  <a:pos x="167" y="377"/>
                </a:cxn>
                <a:cxn ang="0">
                  <a:pos x="216" y="374"/>
                </a:cxn>
                <a:cxn ang="0">
                  <a:pos x="263" y="363"/>
                </a:cxn>
                <a:cxn ang="0">
                  <a:pos x="305" y="345"/>
                </a:cxn>
                <a:cxn ang="0">
                  <a:pos x="344" y="319"/>
                </a:cxn>
                <a:cxn ang="0">
                  <a:pos x="375" y="288"/>
                </a:cxn>
                <a:cxn ang="0">
                  <a:pos x="399" y="253"/>
                </a:cxn>
                <a:cxn ang="0">
                  <a:pos x="415" y="212"/>
                </a:cxn>
                <a:cxn ang="0">
                  <a:pos x="422" y="168"/>
                </a:cxn>
                <a:cxn ang="0">
                  <a:pos x="420" y="125"/>
                </a:cxn>
                <a:cxn ang="0">
                  <a:pos x="407" y="84"/>
                </a:cxn>
                <a:cxn ang="0">
                  <a:pos x="385" y="46"/>
                </a:cxn>
                <a:cxn ang="0">
                  <a:pos x="360" y="24"/>
                </a:cxn>
                <a:cxn ang="0">
                  <a:pos x="339" y="16"/>
                </a:cxn>
                <a:cxn ang="0">
                  <a:pos x="316" y="9"/>
                </a:cxn>
                <a:cxn ang="0">
                  <a:pos x="292" y="3"/>
                </a:cxn>
                <a:cxn ang="0">
                  <a:pos x="255" y="0"/>
                </a:cxn>
                <a:cxn ang="0">
                  <a:pos x="206" y="3"/>
                </a:cxn>
                <a:cxn ang="0">
                  <a:pos x="160" y="14"/>
                </a:cxn>
                <a:cxn ang="0">
                  <a:pos x="117" y="32"/>
                </a:cxn>
                <a:cxn ang="0">
                  <a:pos x="80" y="58"/>
                </a:cxn>
                <a:cxn ang="0">
                  <a:pos x="48" y="88"/>
                </a:cxn>
                <a:cxn ang="0">
                  <a:pos x="24" y="124"/>
                </a:cxn>
                <a:cxn ang="0">
                  <a:pos x="7" y="164"/>
                </a:cxn>
                <a:cxn ang="0">
                  <a:pos x="0" y="208"/>
                </a:cxn>
                <a:cxn ang="0">
                  <a:pos x="4" y="252"/>
                </a:cxn>
                <a:cxn ang="0">
                  <a:pos x="17" y="292"/>
                </a:cxn>
                <a:cxn ang="0">
                  <a:pos x="39" y="330"/>
                </a:cxn>
                <a:cxn ang="0">
                  <a:pos x="63" y="353"/>
                </a:cxn>
                <a:cxn ang="0">
                  <a:pos x="84" y="361"/>
                </a:cxn>
                <a:cxn ang="0">
                  <a:pos x="107" y="368"/>
                </a:cxn>
                <a:cxn ang="0">
                  <a:pos x="131" y="373"/>
                </a:cxn>
              </a:cxnLst>
              <a:rect l="0" t="0" r="r" b="b"/>
              <a:pathLst>
                <a:path w="422" h="377">
                  <a:moveTo>
                    <a:pt x="143" y="375"/>
                  </a:moveTo>
                  <a:lnTo>
                    <a:pt x="167" y="377"/>
                  </a:lnTo>
                  <a:lnTo>
                    <a:pt x="193" y="376"/>
                  </a:lnTo>
                  <a:lnTo>
                    <a:pt x="216" y="374"/>
                  </a:lnTo>
                  <a:lnTo>
                    <a:pt x="240" y="369"/>
                  </a:lnTo>
                  <a:lnTo>
                    <a:pt x="263" y="363"/>
                  </a:lnTo>
                  <a:lnTo>
                    <a:pt x="285" y="355"/>
                  </a:lnTo>
                  <a:lnTo>
                    <a:pt x="305" y="345"/>
                  </a:lnTo>
                  <a:lnTo>
                    <a:pt x="325" y="332"/>
                  </a:lnTo>
                  <a:lnTo>
                    <a:pt x="344" y="319"/>
                  </a:lnTo>
                  <a:lnTo>
                    <a:pt x="360" y="305"/>
                  </a:lnTo>
                  <a:lnTo>
                    <a:pt x="375" y="288"/>
                  </a:lnTo>
                  <a:lnTo>
                    <a:pt x="388" y="271"/>
                  </a:lnTo>
                  <a:lnTo>
                    <a:pt x="399" y="253"/>
                  </a:lnTo>
                  <a:lnTo>
                    <a:pt x="408" y="232"/>
                  </a:lnTo>
                  <a:lnTo>
                    <a:pt x="415" y="212"/>
                  </a:lnTo>
                  <a:lnTo>
                    <a:pt x="420" y="190"/>
                  </a:lnTo>
                  <a:lnTo>
                    <a:pt x="422" y="168"/>
                  </a:lnTo>
                  <a:lnTo>
                    <a:pt x="422" y="146"/>
                  </a:lnTo>
                  <a:lnTo>
                    <a:pt x="420" y="125"/>
                  </a:lnTo>
                  <a:lnTo>
                    <a:pt x="414" y="105"/>
                  </a:lnTo>
                  <a:lnTo>
                    <a:pt x="407" y="84"/>
                  </a:lnTo>
                  <a:lnTo>
                    <a:pt x="396" y="65"/>
                  </a:lnTo>
                  <a:lnTo>
                    <a:pt x="385" y="46"/>
                  </a:lnTo>
                  <a:lnTo>
                    <a:pt x="371" y="29"/>
                  </a:lnTo>
                  <a:lnTo>
                    <a:pt x="360" y="24"/>
                  </a:lnTo>
                  <a:lnTo>
                    <a:pt x="350" y="20"/>
                  </a:lnTo>
                  <a:lnTo>
                    <a:pt x="339" y="16"/>
                  </a:lnTo>
                  <a:lnTo>
                    <a:pt x="327" y="12"/>
                  </a:lnTo>
                  <a:lnTo>
                    <a:pt x="316" y="9"/>
                  </a:lnTo>
                  <a:lnTo>
                    <a:pt x="304" y="5"/>
                  </a:lnTo>
                  <a:lnTo>
                    <a:pt x="292" y="3"/>
                  </a:lnTo>
                  <a:lnTo>
                    <a:pt x="279" y="2"/>
                  </a:lnTo>
                  <a:lnTo>
                    <a:pt x="255" y="0"/>
                  </a:lnTo>
                  <a:lnTo>
                    <a:pt x="230" y="0"/>
                  </a:lnTo>
                  <a:lnTo>
                    <a:pt x="206" y="3"/>
                  </a:lnTo>
                  <a:lnTo>
                    <a:pt x="182" y="8"/>
                  </a:lnTo>
                  <a:lnTo>
                    <a:pt x="160" y="14"/>
                  </a:lnTo>
                  <a:lnTo>
                    <a:pt x="138" y="23"/>
                  </a:lnTo>
                  <a:lnTo>
                    <a:pt x="117" y="32"/>
                  </a:lnTo>
                  <a:lnTo>
                    <a:pt x="98" y="44"/>
                  </a:lnTo>
                  <a:lnTo>
                    <a:pt x="80" y="58"/>
                  </a:lnTo>
                  <a:lnTo>
                    <a:pt x="63" y="72"/>
                  </a:lnTo>
                  <a:lnTo>
                    <a:pt x="48" y="88"/>
                  </a:lnTo>
                  <a:lnTo>
                    <a:pt x="35" y="106"/>
                  </a:lnTo>
                  <a:lnTo>
                    <a:pt x="24" y="124"/>
                  </a:lnTo>
                  <a:lnTo>
                    <a:pt x="14" y="143"/>
                  </a:lnTo>
                  <a:lnTo>
                    <a:pt x="7" y="164"/>
                  </a:lnTo>
                  <a:lnTo>
                    <a:pt x="3" y="185"/>
                  </a:lnTo>
                  <a:lnTo>
                    <a:pt x="0" y="208"/>
                  </a:lnTo>
                  <a:lnTo>
                    <a:pt x="1" y="230"/>
                  </a:lnTo>
                  <a:lnTo>
                    <a:pt x="4" y="252"/>
                  </a:lnTo>
                  <a:lnTo>
                    <a:pt x="10" y="272"/>
                  </a:lnTo>
                  <a:lnTo>
                    <a:pt x="17" y="292"/>
                  </a:lnTo>
                  <a:lnTo>
                    <a:pt x="27" y="312"/>
                  </a:lnTo>
                  <a:lnTo>
                    <a:pt x="39" y="330"/>
                  </a:lnTo>
                  <a:lnTo>
                    <a:pt x="53" y="348"/>
                  </a:lnTo>
                  <a:lnTo>
                    <a:pt x="63" y="353"/>
                  </a:lnTo>
                  <a:lnTo>
                    <a:pt x="74" y="357"/>
                  </a:lnTo>
                  <a:lnTo>
                    <a:pt x="84" y="361"/>
                  </a:lnTo>
                  <a:lnTo>
                    <a:pt x="96" y="365"/>
                  </a:lnTo>
                  <a:lnTo>
                    <a:pt x="107" y="368"/>
                  </a:lnTo>
                  <a:lnTo>
                    <a:pt x="118" y="371"/>
                  </a:lnTo>
                  <a:lnTo>
                    <a:pt x="131" y="373"/>
                  </a:lnTo>
                  <a:lnTo>
                    <a:pt x="143" y="375"/>
                  </a:lnTo>
                  <a:close/>
                </a:path>
              </a:pathLst>
            </a:custGeom>
            <a:solidFill>
              <a:srgbClr val="9B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2924" y="2208"/>
              <a:ext cx="62" cy="71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4" y="3"/>
                </a:cxn>
                <a:cxn ang="0">
                  <a:pos x="39" y="6"/>
                </a:cxn>
                <a:cxn ang="0">
                  <a:pos x="46" y="10"/>
                </a:cxn>
                <a:cxn ang="0">
                  <a:pos x="53" y="15"/>
                </a:cxn>
                <a:cxn ang="0">
                  <a:pos x="58" y="22"/>
                </a:cxn>
                <a:cxn ang="0">
                  <a:pos x="62" y="28"/>
                </a:cxn>
                <a:cxn ang="0">
                  <a:pos x="61" y="35"/>
                </a:cxn>
                <a:cxn ang="0">
                  <a:pos x="55" y="42"/>
                </a:cxn>
                <a:cxn ang="0">
                  <a:pos x="47" y="48"/>
                </a:cxn>
                <a:cxn ang="0">
                  <a:pos x="44" y="54"/>
                </a:cxn>
                <a:cxn ang="0">
                  <a:pos x="43" y="60"/>
                </a:cxn>
                <a:cxn ang="0">
                  <a:pos x="40" y="67"/>
                </a:cxn>
                <a:cxn ang="0">
                  <a:pos x="33" y="71"/>
                </a:cxn>
                <a:cxn ang="0">
                  <a:pos x="24" y="69"/>
                </a:cxn>
                <a:cxn ang="0">
                  <a:pos x="19" y="62"/>
                </a:cxn>
                <a:cxn ang="0">
                  <a:pos x="21" y="53"/>
                </a:cxn>
                <a:cxn ang="0">
                  <a:pos x="26" y="44"/>
                </a:cxn>
                <a:cxn ang="0">
                  <a:pos x="27" y="35"/>
                </a:cxn>
                <a:cxn ang="0">
                  <a:pos x="22" y="30"/>
                </a:cxn>
                <a:cxn ang="0">
                  <a:pos x="9" y="28"/>
                </a:cxn>
                <a:cxn ang="0">
                  <a:pos x="3" y="27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8" y="8"/>
                </a:cxn>
                <a:cxn ang="0">
                  <a:pos x="14" y="4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1" y="2"/>
                </a:cxn>
              </a:cxnLst>
              <a:rect l="0" t="0" r="r" b="b"/>
              <a:pathLst>
                <a:path w="62" h="71">
                  <a:moveTo>
                    <a:pt x="31" y="2"/>
                  </a:moveTo>
                  <a:lnTo>
                    <a:pt x="34" y="3"/>
                  </a:lnTo>
                  <a:lnTo>
                    <a:pt x="39" y="6"/>
                  </a:lnTo>
                  <a:lnTo>
                    <a:pt x="46" y="10"/>
                  </a:lnTo>
                  <a:lnTo>
                    <a:pt x="53" y="15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1" y="35"/>
                  </a:lnTo>
                  <a:lnTo>
                    <a:pt x="55" y="42"/>
                  </a:lnTo>
                  <a:lnTo>
                    <a:pt x="47" y="48"/>
                  </a:lnTo>
                  <a:lnTo>
                    <a:pt x="44" y="54"/>
                  </a:lnTo>
                  <a:lnTo>
                    <a:pt x="43" y="60"/>
                  </a:lnTo>
                  <a:lnTo>
                    <a:pt x="40" y="67"/>
                  </a:lnTo>
                  <a:lnTo>
                    <a:pt x="33" y="71"/>
                  </a:lnTo>
                  <a:lnTo>
                    <a:pt x="24" y="69"/>
                  </a:lnTo>
                  <a:lnTo>
                    <a:pt x="19" y="62"/>
                  </a:lnTo>
                  <a:lnTo>
                    <a:pt x="21" y="53"/>
                  </a:lnTo>
                  <a:lnTo>
                    <a:pt x="26" y="44"/>
                  </a:lnTo>
                  <a:lnTo>
                    <a:pt x="27" y="35"/>
                  </a:lnTo>
                  <a:lnTo>
                    <a:pt x="22" y="30"/>
                  </a:lnTo>
                  <a:lnTo>
                    <a:pt x="9" y="28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8" y="8"/>
                  </a:lnTo>
                  <a:lnTo>
                    <a:pt x="14" y="4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8C6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2875" y="2217"/>
              <a:ext cx="36" cy="29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13" y="17"/>
                </a:cxn>
                <a:cxn ang="0">
                  <a:pos x="13" y="21"/>
                </a:cxn>
                <a:cxn ang="0">
                  <a:pos x="15" y="25"/>
                </a:cxn>
                <a:cxn ang="0">
                  <a:pos x="23" y="29"/>
                </a:cxn>
                <a:cxn ang="0">
                  <a:pos x="33" y="28"/>
                </a:cxn>
                <a:cxn ang="0">
                  <a:pos x="36" y="21"/>
                </a:cxn>
                <a:cxn ang="0">
                  <a:pos x="34" y="12"/>
                </a:cxn>
                <a:cxn ang="0">
                  <a:pos x="26" y="4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7" y="7"/>
                </a:cxn>
                <a:cxn ang="0">
                  <a:pos x="12" y="9"/>
                </a:cxn>
                <a:cxn ang="0">
                  <a:pos x="15" y="12"/>
                </a:cxn>
                <a:cxn ang="0">
                  <a:pos x="14" y="16"/>
                </a:cxn>
              </a:cxnLst>
              <a:rect l="0" t="0" r="r" b="b"/>
              <a:pathLst>
                <a:path w="36" h="29">
                  <a:moveTo>
                    <a:pt x="14" y="16"/>
                  </a:moveTo>
                  <a:lnTo>
                    <a:pt x="13" y="17"/>
                  </a:lnTo>
                  <a:lnTo>
                    <a:pt x="13" y="21"/>
                  </a:lnTo>
                  <a:lnTo>
                    <a:pt x="15" y="25"/>
                  </a:lnTo>
                  <a:lnTo>
                    <a:pt x="23" y="29"/>
                  </a:lnTo>
                  <a:lnTo>
                    <a:pt x="33" y="28"/>
                  </a:lnTo>
                  <a:lnTo>
                    <a:pt x="36" y="21"/>
                  </a:lnTo>
                  <a:lnTo>
                    <a:pt x="34" y="12"/>
                  </a:lnTo>
                  <a:lnTo>
                    <a:pt x="26" y="4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7" y="7"/>
                  </a:lnTo>
                  <a:lnTo>
                    <a:pt x="12" y="9"/>
                  </a:lnTo>
                  <a:lnTo>
                    <a:pt x="15" y="12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8C6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2843" y="2212"/>
              <a:ext cx="21" cy="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3" y="4"/>
                </a:cxn>
                <a:cxn ang="0">
                  <a:pos x="7" y="5"/>
                </a:cxn>
                <a:cxn ang="0">
                  <a:pos x="12" y="6"/>
                </a:cxn>
                <a:cxn ang="0">
                  <a:pos x="17" y="7"/>
                </a:cxn>
                <a:cxn ang="0">
                  <a:pos x="20" y="7"/>
                </a:cxn>
                <a:cxn ang="0">
                  <a:pos x="21" y="6"/>
                </a:cxn>
                <a:cxn ang="0">
                  <a:pos x="19" y="3"/>
                </a:cxn>
              </a:cxnLst>
              <a:rect l="0" t="0" r="r" b="b"/>
              <a:pathLst>
                <a:path w="21" h="7">
                  <a:moveTo>
                    <a:pt x="19" y="3"/>
                  </a:move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3" y="4"/>
                  </a:lnTo>
                  <a:lnTo>
                    <a:pt x="7" y="5"/>
                  </a:lnTo>
                  <a:lnTo>
                    <a:pt x="12" y="6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1" y="6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8C6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2715" y="2222"/>
              <a:ext cx="212" cy="373"/>
            </a:xfrm>
            <a:custGeom>
              <a:avLst/>
              <a:gdLst/>
              <a:ahLst/>
              <a:cxnLst>
                <a:cxn ang="0">
                  <a:pos x="2" y="101"/>
                </a:cxn>
                <a:cxn ang="0">
                  <a:pos x="13" y="124"/>
                </a:cxn>
                <a:cxn ang="0">
                  <a:pos x="17" y="144"/>
                </a:cxn>
                <a:cxn ang="0">
                  <a:pos x="36" y="159"/>
                </a:cxn>
                <a:cxn ang="0">
                  <a:pos x="65" y="178"/>
                </a:cxn>
                <a:cxn ang="0">
                  <a:pos x="87" y="189"/>
                </a:cxn>
                <a:cxn ang="0">
                  <a:pos x="79" y="203"/>
                </a:cxn>
                <a:cxn ang="0">
                  <a:pos x="71" y="225"/>
                </a:cxn>
                <a:cxn ang="0">
                  <a:pos x="82" y="249"/>
                </a:cxn>
                <a:cxn ang="0">
                  <a:pos x="104" y="274"/>
                </a:cxn>
                <a:cxn ang="0">
                  <a:pos x="103" y="347"/>
                </a:cxn>
                <a:cxn ang="0">
                  <a:pos x="127" y="373"/>
                </a:cxn>
                <a:cxn ang="0">
                  <a:pos x="124" y="353"/>
                </a:cxn>
                <a:cxn ang="0">
                  <a:pos x="145" y="329"/>
                </a:cxn>
                <a:cxn ang="0">
                  <a:pos x="156" y="313"/>
                </a:cxn>
                <a:cxn ang="0">
                  <a:pos x="168" y="296"/>
                </a:cxn>
                <a:cxn ang="0">
                  <a:pos x="193" y="278"/>
                </a:cxn>
                <a:cxn ang="0">
                  <a:pos x="212" y="248"/>
                </a:cxn>
                <a:cxn ang="0">
                  <a:pos x="203" y="234"/>
                </a:cxn>
                <a:cxn ang="0">
                  <a:pos x="181" y="222"/>
                </a:cxn>
                <a:cxn ang="0">
                  <a:pos x="162" y="200"/>
                </a:cxn>
                <a:cxn ang="0">
                  <a:pos x="142" y="185"/>
                </a:cxn>
                <a:cxn ang="0">
                  <a:pos x="120" y="181"/>
                </a:cxn>
                <a:cxn ang="0">
                  <a:pos x="98" y="181"/>
                </a:cxn>
                <a:cxn ang="0">
                  <a:pos x="83" y="181"/>
                </a:cxn>
                <a:cxn ang="0">
                  <a:pos x="80" y="170"/>
                </a:cxn>
                <a:cxn ang="0">
                  <a:pos x="80" y="160"/>
                </a:cxn>
                <a:cxn ang="0">
                  <a:pos x="75" y="156"/>
                </a:cxn>
                <a:cxn ang="0">
                  <a:pos x="73" y="146"/>
                </a:cxn>
                <a:cxn ang="0">
                  <a:pos x="51" y="148"/>
                </a:cxn>
                <a:cxn ang="0">
                  <a:pos x="55" y="128"/>
                </a:cxn>
                <a:cxn ang="0">
                  <a:pos x="71" y="122"/>
                </a:cxn>
                <a:cxn ang="0">
                  <a:pos x="89" y="124"/>
                </a:cxn>
                <a:cxn ang="0">
                  <a:pos x="97" y="134"/>
                </a:cxn>
                <a:cxn ang="0">
                  <a:pos x="104" y="137"/>
                </a:cxn>
                <a:cxn ang="0">
                  <a:pos x="107" y="123"/>
                </a:cxn>
                <a:cxn ang="0">
                  <a:pos x="129" y="106"/>
                </a:cxn>
                <a:cxn ang="0">
                  <a:pos x="154" y="91"/>
                </a:cxn>
                <a:cxn ang="0">
                  <a:pos x="176" y="86"/>
                </a:cxn>
                <a:cxn ang="0">
                  <a:pos x="175" y="76"/>
                </a:cxn>
                <a:cxn ang="0">
                  <a:pos x="202" y="67"/>
                </a:cxn>
                <a:cxn ang="0">
                  <a:pos x="179" y="45"/>
                </a:cxn>
                <a:cxn ang="0">
                  <a:pos x="156" y="56"/>
                </a:cxn>
                <a:cxn ang="0">
                  <a:pos x="141" y="63"/>
                </a:cxn>
                <a:cxn ang="0">
                  <a:pos x="129" y="50"/>
                </a:cxn>
                <a:cxn ang="0">
                  <a:pos x="121" y="41"/>
                </a:cxn>
                <a:cxn ang="0">
                  <a:pos x="140" y="33"/>
                </a:cxn>
                <a:cxn ang="0">
                  <a:pos x="158" y="31"/>
                </a:cxn>
                <a:cxn ang="0">
                  <a:pos x="162" y="24"/>
                </a:cxn>
                <a:cxn ang="0">
                  <a:pos x="156" y="13"/>
                </a:cxn>
                <a:cxn ang="0">
                  <a:pos x="146" y="15"/>
                </a:cxn>
                <a:cxn ang="0">
                  <a:pos x="134" y="18"/>
                </a:cxn>
                <a:cxn ang="0">
                  <a:pos x="131" y="11"/>
                </a:cxn>
                <a:cxn ang="0">
                  <a:pos x="115" y="4"/>
                </a:cxn>
                <a:cxn ang="0">
                  <a:pos x="104" y="0"/>
                </a:cxn>
                <a:cxn ang="0">
                  <a:pos x="94" y="8"/>
                </a:cxn>
                <a:cxn ang="0">
                  <a:pos x="82" y="10"/>
                </a:cxn>
                <a:cxn ang="0">
                  <a:pos x="66" y="9"/>
                </a:cxn>
                <a:cxn ang="0">
                  <a:pos x="50" y="6"/>
                </a:cxn>
                <a:cxn ang="0">
                  <a:pos x="36" y="15"/>
                </a:cxn>
                <a:cxn ang="0">
                  <a:pos x="23" y="24"/>
                </a:cxn>
                <a:cxn ang="0">
                  <a:pos x="22" y="39"/>
                </a:cxn>
                <a:cxn ang="0">
                  <a:pos x="13" y="68"/>
                </a:cxn>
              </a:cxnLst>
              <a:rect l="0" t="0" r="r" b="b"/>
              <a:pathLst>
                <a:path w="212" h="373">
                  <a:moveTo>
                    <a:pt x="13" y="68"/>
                  </a:moveTo>
                  <a:lnTo>
                    <a:pt x="0" y="86"/>
                  </a:lnTo>
                  <a:lnTo>
                    <a:pt x="2" y="101"/>
                  </a:lnTo>
                  <a:lnTo>
                    <a:pt x="8" y="111"/>
                  </a:lnTo>
                  <a:lnTo>
                    <a:pt x="13" y="115"/>
                  </a:lnTo>
                  <a:lnTo>
                    <a:pt x="13" y="124"/>
                  </a:lnTo>
                  <a:lnTo>
                    <a:pt x="13" y="131"/>
                  </a:lnTo>
                  <a:lnTo>
                    <a:pt x="14" y="138"/>
                  </a:lnTo>
                  <a:lnTo>
                    <a:pt x="17" y="144"/>
                  </a:lnTo>
                  <a:lnTo>
                    <a:pt x="22" y="150"/>
                  </a:lnTo>
                  <a:lnTo>
                    <a:pt x="28" y="155"/>
                  </a:lnTo>
                  <a:lnTo>
                    <a:pt x="36" y="159"/>
                  </a:lnTo>
                  <a:lnTo>
                    <a:pt x="47" y="162"/>
                  </a:lnTo>
                  <a:lnTo>
                    <a:pt x="61" y="171"/>
                  </a:lnTo>
                  <a:lnTo>
                    <a:pt x="65" y="178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7" y="189"/>
                  </a:lnTo>
                  <a:lnTo>
                    <a:pt x="92" y="191"/>
                  </a:lnTo>
                  <a:lnTo>
                    <a:pt x="90" y="196"/>
                  </a:lnTo>
                  <a:lnTo>
                    <a:pt x="79" y="203"/>
                  </a:lnTo>
                  <a:lnTo>
                    <a:pt x="73" y="208"/>
                  </a:lnTo>
                  <a:lnTo>
                    <a:pt x="71" y="217"/>
                  </a:lnTo>
                  <a:lnTo>
                    <a:pt x="71" y="225"/>
                  </a:lnTo>
                  <a:lnTo>
                    <a:pt x="73" y="233"/>
                  </a:lnTo>
                  <a:lnTo>
                    <a:pt x="77" y="241"/>
                  </a:lnTo>
                  <a:lnTo>
                    <a:pt x="82" y="249"/>
                  </a:lnTo>
                  <a:lnTo>
                    <a:pt x="89" y="256"/>
                  </a:lnTo>
                  <a:lnTo>
                    <a:pt x="96" y="260"/>
                  </a:lnTo>
                  <a:lnTo>
                    <a:pt x="104" y="274"/>
                  </a:lnTo>
                  <a:lnTo>
                    <a:pt x="104" y="295"/>
                  </a:lnTo>
                  <a:lnTo>
                    <a:pt x="101" y="322"/>
                  </a:lnTo>
                  <a:lnTo>
                    <a:pt x="103" y="347"/>
                  </a:lnTo>
                  <a:lnTo>
                    <a:pt x="108" y="365"/>
                  </a:lnTo>
                  <a:lnTo>
                    <a:pt x="119" y="372"/>
                  </a:lnTo>
                  <a:lnTo>
                    <a:pt x="127" y="373"/>
                  </a:lnTo>
                  <a:lnTo>
                    <a:pt x="131" y="373"/>
                  </a:lnTo>
                  <a:lnTo>
                    <a:pt x="128" y="366"/>
                  </a:lnTo>
                  <a:lnTo>
                    <a:pt x="124" y="353"/>
                  </a:lnTo>
                  <a:lnTo>
                    <a:pt x="125" y="340"/>
                  </a:lnTo>
                  <a:lnTo>
                    <a:pt x="136" y="332"/>
                  </a:lnTo>
                  <a:lnTo>
                    <a:pt x="145" y="329"/>
                  </a:lnTo>
                  <a:lnTo>
                    <a:pt x="149" y="324"/>
                  </a:lnTo>
                  <a:lnTo>
                    <a:pt x="153" y="318"/>
                  </a:lnTo>
                  <a:lnTo>
                    <a:pt x="156" y="313"/>
                  </a:lnTo>
                  <a:lnTo>
                    <a:pt x="160" y="306"/>
                  </a:lnTo>
                  <a:lnTo>
                    <a:pt x="163" y="300"/>
                  </a:lnTo>
                  <a:lnTo>
                    <a:pt x="168" y="296"/>
                  </a:lnTo>
                  <a:lnTo>
                    <a:pt x="176" y="293"/>
                  </a:lnTo>
                  <a:lnTo>
                    <a:pt x="188" y="287"/>
                  </a:lnTo>
                  <a:lnTo>
                    <a:pt x="193" y="278"/>
                  </a:lnTo>
                  <a:lnTo>
                    <a:pt x="197" y="267"/>
                  </a:lnTo>
                  <a:lnTo>
                    <a:pt x="208" y="254"/>
                  </a:lnTo>
                  <a:lnTo>
                    <a:pt x="212" y="248"/>
                  </a:lnTo>
                  <a:lnTo>
                    <a:pt x="212" y="243"/>
                  </a:lnTo>
                  <a:lnTo>
                    <a:pt x="209" y="239"/>
                  </a:lnTo>
                  <a:lnTo>
                    <a:pt x="203" y="234"/>
                  </a:lnTo>
                  <a:lnTo>
                    <a:pt x="195" y="230"/>
                  </a:lnTo>
                  <a:lnTo>
                    <a:pt x="188" y="226"/>
                  </a:lnTo>
                  <a:lnTo>
                    <a:pt x="181" y="222"/>
                  </a:lnTo>
                  <a:lnTo>
                    <a:pt x="177" y="217"/>
                  </a:lnTo>
                  <a:lnTo>
                    <a:pt x="170" y="207"/>
                  </a:lnTo>
                  <a:lnTo>
                    <a:pt x="162" y="200"/>
                  </a:lnTo>
                  <a:lnTo>
                    <a:pt x="153" y="194"/>
                  </a:lnTo>
                  <a:lnTo>
                    <a:pt x="146" y="188"/>
                  </a:lnTo>
                  <a:lnTo>
                    <a:pt x="142" y="185"/>
                  </a:lnTo>
                  <a:lnTo>
                    <a:pt x="136" y="183"/>
                  </a:lnTo>
                  <a:lnTo>
                    <a:pt x="128" y="182"/>
                  </a:lnTo>
                  <a:lnTo>
                    <a:pt x="120" y="181"/>
                  </a:lnTo>
                  <a:lnTo>
                    <a:pt x="112" y="181"/>
                  </a:lnTo>
                  <a:lnTo>
                    <a:pt x="104" y="181"/>
                  </a:lnTo>
                  <a:lnTo>
                    <a:pt x="98" y="181"/>
                  </a:lnTo>
                  <a:lnTo>
                    <a:pt x="94" y="182"/>
                  </a:lnTo>
                  <a:lnTo>
                    <a:pt x="89" y="182"/>
                  </a:lnTo>
                  <a:lnTo>
                    <a:pt x="83" y="181"/>
                  </a:lnTo>
                  <a:lnTo>
                    <a:pt x="78" y="178"/>
                  </a:lnTo>
                  <a:lnTo>
                    <a:pt x="78" y="174"/>
                  </a:lnTo>
                  <a:lnTo>
                    <a:pt x="80" y="170"/>
                  </a:lnTo>
                  <a:lnTo>
                    <a:pt x="84" y="165"/>
                  </a:lnTo>
                  <a:lnTo>
                    <a:pt x="85" y="162"/>
                  </a:lnTo>
                  <a:lnTo>
                    <a:pt x="80" y="160"/>
                  </a:lnTo>
                  <a:lnTo>
                    <a:pt x="75" y="159"/>
                  </a:lnTo>
                  <a:lnTo>
                    <a:pt x="73" y="159"/>
                  </a:lnTo>
                  <a:lnTo>
                    <a:pt x="75" y="156"/>
                  </a:lnTo>
                  <a:lnTo>
                    <a:pt x="77" y="149"/>
                  </a:lnTo>
                  <a:lnTo>
                    <a:pt x="77" y="145"/>
                  </a:lnTo>
                  <a:lnTo>
                    <a:pt x="73" y="146"/>
                  </a:lnTo>
                  <a:lnTo>
                    <a:pt x="68" y="150"/>
                  </a:lnTo>
                  <a:lnTo>
                    <a:pt x="58" y="151"/>
                  </a:lnTo>
                  <a:lnTo>
                    <a:pt x="51" y="148"/>
                  </a:lnTo>
                  <a:lnTo>
                    <a:pt x="48" y="142"/>
                  </a:lnTo>
                  <a:lnTo>
                    <a:pt x="50" y="136"/>
                  </a:lnTo>
                  <a:lnTo>
                    <a:pt x="55" y="128"/>
                  </a:lnTo>
                  <a:lnTo>
                    <a:pt x="59" y="125"/>
                  </a:lnTo>
                  <a:lnTo>
                    <a:pt x="64" y="123"/>
                  </a:lnTo>
                  <a:lnTo>
                    <a:pt x="71" y="122"/>
                  </a:lnTo>
                  <a:lnTo>
                    <a:pt x="77" y="122"/>
                  </a:lnTo>
                  <a:lnTo>
                    <a:pt x="83" y="123"/>
                  </a:lnTo>
                  <a:lnTo>
                    <a:pt x="89" y="124"/>
                  </a:lnTo>
                  <a:lnTo>
                    <a:pt x="92" y="126"/>
                  </a:lnTo>
                  <a:lnTo>
                    <a:pt x="94" y="129"/>
                  </a:lnTo>
                  <a:lnTo>
                    <a:pt x="97" y="134"/>
                  </a:lnTo>
                  <a:lnTo>
                    <a:pt x="99" y="138"/>
                  </a:lnTo>
                  <a:lnTo>
                    <a:pt x="103" y="139"/>
                  </a:lnTo>
                  <a:lnTo>
                    <a:pt x="104" y="137"/>
                  </a:lnTo>
                  <a:lnTo>
                    <a:pt x="104" y="132"/>
                  </a:lnTo>
                  <a:lnTo>
                    <a:pt x="105" y="128"/>
                  </a:lnTo>
                  <a:lnTo>
                    <a:pt x="107" y="123"/>
                  </a:lnTo>
                  <a:lnTo>
                    <a:pt x="114" y="118"/>
                  </a:lnTo>
                  <a:lnTo>
                    <a:pt x="122" y="113"/>
                  </a:lnTo>
                  <a:lnTo>
                    <a:pt x="129" y="106"/>
                  </a:lnTo>
                  <a:lnTo>
                    <a:pt x="135" y="100"/>
                  </a:lnTo>
                  <a:lnTo>
                    <a:pt x="145" y="94"/>
                  </a:lnTo>
                  <a:lnTo>
                    <a:pt x="154" y="91"/>
                  </a:lnTo>
                  <a:lnTo>
                    <a:pt x="165" y="90"/>
                  </a:lnTo>
                  <a:lnTo>
                    <a:pt x="172" y="89"/>
                  </a:lnTo>
                  <a:lnTo>
                    <a:pt x="176" y="86"/>
                  </a:lnTo>
                  <a:lnTo>
                    <a:pt x="175" y="81"/>
                  </a:lnTo>
                  <a:lnTo>
                    <a:pt x="174" y="78"/>
                  </a:lnTo>
                  <a:lnTo>
                    <a:pt x="175" y="76"/>
                  </a:lnTo>
                  <a:lnTo>
                    <a:pt x="188" y="76"/>
                  </a:lnTo>
                  <a:lnTo>
                    <a:pt x="201" y="74"/>
                  </a:lnTo>
                  <a:lnTo>
                    <a:pt x="202" y="67"/>
                  </a:lnTo>
                  <a:lnTo>
                    <a:pt x="195" y="58"/>
                  </a:lnTo>
                  <a:lnTo>
                    <a:pt x="187" y="50"/>
                  </a:lnTo>
                  <a:lnTo>
                    <a:pt x="179" y="45"/>
                  </a:lnTo>
                  <a:lnTo>
                    <a:pt x="172" y="44"/>
                  </a:lnTo>
                  <a:lnTo>
                    <a:pt x="163" y="48"/>
                  </a:lnTo>
                  <a:lnTo>
                    <a:pt x="156" y="56"/>
                  </a:lnTo>
                  <a:lnTo>
                    <a:pt x="149" y="63"/>
                  </a:lnTo>
                  <a:lnTo>
                    <a:pt x="145" y="65"/>
                  </a:lnTo>
                  <a:lnTo>
                    <a:pt x="141" y="63"/>
                  </a:lnTo>
                  <a:lnTo>
                    <a:pt x="140" y="56"/>
                  </a:lnTo>
                  <a:lnTo>
                    <a:pt x="136" y="51"/>
                  </a:lnTo>
                  <a:lnTo>
                    <a:pt x="129" y="50"/>
                  </a:lnTo>
                  <a:lnTo>
                    <a:pt x="122" y="50"/>
                  </a:lnTo>
                  <a:lnTo>
                    <a:pt x="119" y="45"/>
                  </a:lnTo>
                  <a:lnTo>
                    <a:pt x="121" y="41"/>
                  </a:lnTo>
                  <a:lnTo>
                    <a:pt x="125" y="38"/>
                  </a:lnTo>
                  <a:lnTo>
                    <a:pt x="132" y="35"/>
                  </a:lnTo>
                  <a:lnTo>
                    <a:pt x="140" y="33"/>
                  </a:lnTo>
                  <a:lnTo>
                    <a:pt x="147" y="32"/>
                  </a:lnTo>
                  <a:lnTo>
                    <a:pt x="154" y="31"/>
                  </a:lnTo>
                  <a:lnTo>
                    <a:pt x="158" y="31"/>
                  </a:lnTo>
                  <a:lnTo>
                    <a:pt x="160" y="31"/>
                  </a:lnTo>
                  <a:lnTo>
                    <a:pt x="166" y="29"/>
                  </a:lnTo>
                  <a:lnTo>
                    <a:pt x="162" y="24"/>
                  </a:lnTo>
                  <a:lnTo>
                    <a:pt x="158" y="20"/>
                  </a:lnTo>
                  <a:lnTo>
                    <a:pt x="156" y="16"/>
                  </a:lnTo>
                  <a:lnTo>
                    <a:pt x="156" y="13"/>
                  </a:lnTo>
                  <a:lnTo>
                    <a:pt x="153" y="11"/>
                  </a:lnTo>
                  <a:lnTo>
                    <a:pt x="148" y="11"/>
                  </a:lnTo>
                  <a:lnTo>
                    <a:pt x="146" y="15"/>
                  </a:lnTo>
                  <a:lnTo>
                    <a:pt x="144" y="19"/>
                  </a:lnTo>
                  <a:lnTo>
                    <a:pt x="139" y="20"/>
                  </a:lnTo>
                  <a:lnTo>
                    <a:pt x="134" y="18"/>
                  </a:lnTo>
                  <a:lnTo>
                    <a:pt x="135" y="14"/>
                  </a:lnTo>
                  <a:lnTo>
                    <a:pt x="136" y="11"/>
                  </a:lnTo>
                  <a:lnTo>
                    <a:pt x="131" y="11"/>
                  </a:lnTo>
                  <a:lnTo>
                    <a:pt x="124" y="10"/>
                  </a:lnTo>
                  <a:lnTo>
                    <a:pt x="118" y="8"/>
                  </a:lnTo>
                  <a:lnTo>
                    <a:pt x="115" y="4"/>
                  </a:lnTo>
                  <a:lnTo>
                    <a:pt x="115" y="2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97" y="5"/>
                  </a:lnTo>
                  <a:lnTo>
                    <a:pt x="94" y="8"/>
                  </a:lnTo>
                  <a:lnTo>
                    <a:pt x="89" y="10"/>
                  </a:lnTo>
                  <a:lnTo>
                    <a:pt x="85" y="10"/>
                  </a:lnTo>
                  <a:lnTo>
                    <a:pt x="82" y="10"/>
                  </a:lnTo>
                  <a:lnTo>
                    <a:pt x="77" y="10"/>
                  </a:lnTo>
                  <a:lnTo>
                    <a:pt x="72" y="9"/>
                  </a:lnTo>
                  <a:lnTo>
                    <a:pt x="66" y="9"/>
                  </a:lnTo>
                  <a:lnTo>
                    <a:pt x="62" y="8"/>
                  </a:lnTo>
                  <a:lnTo>
                    <a:pt x="56" y="7"/>
                  </a:lnTo>
                  <a:lnTo>
                    <a:pt x="50" y="6"/>
                  </a:lnTo>
                  <a:lnTo>
                    <a:pt x="45" y="9"/>
                  </a:lnTo>
                  <a:lnTo>
                    <a:pt x="41" y="12"/>
                  </a:lnTo>
                  <a:lnTo>
                    <a:pt x="36" y="15"/>
                  </a:lnTo>
                  <a:lnTo>
                    <a:pt x="31" y="18"/>
                  </a:lnTo>
                  <a:lnTo>
                    <a:pt x="28" y="21"/>
                  </a:lnTo>
                  <a:lnTo>
                    <a:pt x="23" y="24"/>
                  </a:lnTo>
                  <a:lnTo>
                    <a:pt x="18" y="29"/>
                  </a:lnTo>
                  <a:lnTo>
                    <a:pt x="15" y="32"/>
                  </a:lnTo>
                  <a:lnTo>
                    <a:pt x="22" y="39"/>
                  </a:lnTo>
                  <a:lnTo>
                    <a:pt x="24" y="48"/>
                  </a:lnTo>
                  <a:lnTo>
                    <a:pt x="22" y="58"/>
                  </a:lnTo>
                  <a:lnTo>
                    <a:pt x="13" y="68"/>
                  </a:lnTo>
                  <a:close/>
                </a:path>
              </a:pathLst>
            </a:custGeom>
            <a:solidFill>
              <a:srgbClr val="8C6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2968" y="2348"/>
              <a:ext cx="179" cy="218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2" y="51"/>
                </a:cxn>
                <a:cxn ang="0">
                  <a:pos x="156" y="46"/>
                </a:cxn>
                <a:cxn ang="0">
                  <a:pos x="152" y="36"/>
                </a:cxn>
                <a:cxn ang="0">
                  <a:pos x="151" y="29"/>
                </a:cxn>
                <a:cxn ang="0">
                  <a:pos x="142" y="25"/>
                </a:cxn>
                <a:cxn ang="0">
                  <a:pos x="131" y="23"/>
                </a:cxn>
                <a:cxn ang="0">
                  <a:pos x="120" y="24"/>
                </a:cxn>
                <a:cxn ang="0">
                  <a:pos x="109" y="25"/>
                </a:cxn>
                <a:cxn ang="0">
                  <a:pos x="100" y="18"/>
                </a:cxn>
                <a:cxn ang="0">
                  <a:pos x="90" y="7"/>
                </a:cxn>
                <a:cxn ang="0">
                  <a:pos x="76" y="0"/>
                </a:cxn>
                <a:cxn ang="0">
                  <a:pos x="63" y="3"/>
                </a:cxn>
                <a:cxn ang="0">
                  <a:pos x="58" y="7"/>
                </a:cxn>
                <a:cxn ang="0">
                  <a:pos x="51" y="6"/>
                </a:cxn>
                <a:cxn ang="0">
                  <a:pos x="49" y="6"/>
                </a:cxn>
                <a:cxn ang="0">
                  <a:pos x="48" y="6"/>
                </a:cxn>
                <a:cxn ang="0">
                  <a:pos x="47" y="6"/>
                </a:cxn>
                <a:cxn ang="0">
                  <a:pos x="44" y="8"/>
                </a:cxn>
                <a:cxn ang="0">
                  <a:pos x="32" y="15"/>
                </a:cxn>
                <a:cxn ang="0">
                  <a:pos x="17" y="28"/>
                </a:cxn>
                <a:cxn ang="0">
                  <a:pos x="4" y="46"/>
                </a:cxn>
                <a:cxn ang="0">
                  <a:pos x="0" y="66"/>
                </a:cxn>
                <a:cxn ang="0">
                  <a:pos x="5" y="81"/>
                </a:cxn>
                <a:cxn ang="0">
                  <a:pos x="14" y="91"/>
                </a:cxn>
                <a:cxn ang="0">
                  <a:pos x="30" y="95"/>
                </a:cxn>
                <a:cxn ang="0">
                  <a:pos x="46" y="95"/>
                </a:cxn>
                <a:cxn ang="0">
                  <a:pos x="65" y="101"/>
                </a:cxn>
                <a:cxn ang="0">
                  <a:pos x="77" y="114"/>
                </a:cxn>
                <a:cxn ang="0">
                  <a:pos x="81" y="133"/>
                </a:cxn>
                <a:cxn ang="0">
                  <a:pos x="74" y="156"/>
                </a:cxn>
                <a:cxn ang="0">
                  <a:pos x="74" y="180"/>
                </a:cxn>
                <a:cxn ang="0">
                  <a:pos x="81" y="203"/>
                </a:cxn>
                <a:cxn ang="0">
                  <a:pos x="94" y="216"/>
                </a:cxn>
                <a:cxn ang="0">
                  <a:pos x="109" y="211"/>
                </a:cxn>
                <a:cxn ang="0">
                  <a:pos x="123" y="198"/>
                </a:cxn>
                <a:cxn ang="0">
                  <a:pos x="137" y="182"/>
                </a:cxn>
                <a:cxn ang="0">
                  <a:pos x="149" y="165"/>
                </a:cxn>
                <a:cxn ang="0">
                  <a:pos x="155" y="154"/>
                </a:cxn>
                <a:cxn ang="0">
                  <a:pos x="155" y="148"/>
                </a:cxn>
                <a:cxn ang="0">
                  <a:pos x="153" y="135"/>
                </a:cxn>
                <a:cxn ang="0">
                  <a:pos x="164" y="121"/>
                </a:cxn>
                <a:cxn ang="0">
                  <a:pos x="173" y="108"/>
                </a:cxn>
                <a:cxn ang="0">
                  <a:pos x="177" y="96"/>
                </a:cxn>
                <a:cxn ang="0">
                  <a:pos x="178" y="87"/>
                </a:cxn>
                <a:cxn ang="0">
                  <a:pos x="178" y="86"/>
                </a:cxn>
                <a:cxn ang="0">
                  <a:pos x="172" y="79"/>
                </a:cxn>
                <a:cxn ang="0">
                  <a:pos x="163" y="61"/>
                </a:cxn>
              </a:cxnLst>
              <a:rect l="0" t="0" r="r" b="b"/>
              <a:pathLst>
                <a:path w="179" h="218">
                  <a:moveTo>
                    <a:pt x="162" y="51"/>
                  </a:moveTo>
                  <a:lnTo>
                    <a:pt x="162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56" y="46"/>
                  </a:lnTo>
                  <a:lnTo>
                    <a:pt x="153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1" y="29"/>
                  </a:lnTo>
                  <a:lnTo>
                    <a:pt x="146" y="27"/>
                  </a:lnTo>
                  <a:lnTo>
                    <a:pt x="142" y="25"/>
                  </a:lnTo>
                  <a:lnTo>
                    <a:pt x="136" y="24"/>
                  </a:lnTo>
                  <a:lnTo>
                    <a:pt x="131" y="23"/>
                  </a:lnTo>
                  <a:lnTo>
                    <a:pt x="125" y="23"/>
                  </a:lnTo>
                  <a:lnTo>
                    <a:pt x="120" y="24"/>
                  </a:lnTo>
                  <a:lnTo>
                    <a:pt x="115" y="25"/>
                  </a:lnTo>
                  <a:lnTo>
                    <a:pt x="109" y="25"/>
                  </a:lnTo>
                  <a:lnTo>
                    <a:pt x="104" y="22"/>
                  </a:lnTo>
                  <a:lnTo>
                    <a:pt x="100" y="18"/>
                  </a:lnTo>
                  <a:lnTo>
                    <a:pt x="96" y="12"/>
                  </a:lnTo>
                  <a:lnTo>
                    <a:pt x="90" y="7"/>
                  </a:lnTo>
                  <a:lnTo>
                    <a:pt x="84" y="2"/>
                  </a:lnTo>
                  <a:lnTo>
                    <a:pt x="76" y="0"/>
                  </a:lnTo>
                  <a:lnTo>
                    <a:pt x="66" y="0"/>
                  </a:lnTo>
                  <a:lnTo>
                    <a:pt x="63" y="3"/>
                  </a:lnTo>
                  <a:lnTo>
                    <a:pt x="61" y="6"/>
                  </a:lnTo>
                  <a:lnTo>
                    <a:pt x="58" y="7"/>
                  </a:lnTo>
                  <a:lnTo>
                    <a:pt x="52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4" y="8"/>
                  </a:lnTo>
                  <a:lnTo>
                    <a:pt x="39" y="11"/>
                  </a:lnTo>
                  <a:lnTo>
                    <a:pt x="32" y="15"/>
                  </a:lnTo>
                  <a:lnTo>
                    <a:pt x="25" y="21"/>
                  </a:lnTo>
                  <a:lnTo>
                    <a:pt x="17" y="28"/>
                  </a:lnTo>
                  <a:lnTo>
                    <a:pt x="9" y="36"/>
                  </a:lnTo>
                  <a:lnTo>
                    <a:pt x="4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5" y="81"/>
                  </a:lnTo>
                  <a:lnTo>
                    <a:pt x="9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6" y="95"/>
                  </a:lnTo>
                  <a:lnTo>
                    <a:pt x="55" y="97"/>
                  </a:lnTo>
                  <a:lnTo>
                    <a:pt x="65" y="101"/>
                  </a:lnTo>
                  <a:lnTo>
                    <a:pt x="72" y="106"/>
                  </a:lnTo>
                  <a:lnTo>
                    <a:pt x="77" y="114"/>
                  </a:lnTo>
                  <a:lnTo>
                    <a:pt x="81" y="122"/>
                  </a:lnTo>
                  <a:lnTo>
                    <a:pt x="81" y="133"/>
                  </a:lnTo>
                  <a:lnTo>
                    <a:pt x="77" y="145"/>
                  </a:lnTo>
                  <a:lnTo>
                    <a:pt x="74" y="156"/>
                  </a:lnTo>
                  <a:lnTo>
                    <a:pt x="73" y="168"/>
                  </a:lnTo>
                  <a:lnTo>
                    <a:pt x="74" y="180"/>
                  </a:lnTo>
                  <a:lnTo>
                    <a:pt x="76" y="193"/>
                  </a:lnTo>
                  <a:lnTo>
                    <a:pt x="81" y="203"/>
                  </a:lnTo>
                  <a:lnTo>
                    <a:pt x="87" y="211"/>
                  </a:lnTo>
                  <a:lnTo>
                    <a:pt x="94" y="216"/>
                  </a:lnTo>
                  <a:lnTo>
                    <a:pt x="101" y="218"/>
                  </a:lnTo>
                  <a:lnTo>
                    <a:pt x="109" y="211"/>
                  </a:lnTo>
                  <a:lnTo>
                    <a:pt x="116" y="205"/>
                  </a:lnTo>
                  <a:lnTo>
                    <a:pt x="123" y="198"/>
                  </a:lnTo>
                  <a:lnTo>
                    <a:pt x="130" y="190"/>
                  </a:lnTo>
                  <a:lnTo>
                    <a:pt x="137" y="182"/>
                  </a:lnTo>
                  <a:lnTo>
                    <a:pt x="143" y="174"/>
                  </a:lnTo>
                  <a:lnTo>
                    <a:pt x="149" y="165"/>
                  </a:lnTo>
                  <a:lnTo>
                    <a:pt x="153" y="157"/>
                  </a:lnTo>
                  <a:lnTo>
                    <a:pt x="155" y="154"/>
                  </a:lnTo>
                  <a:lnTo>
                    <a:pt x="155" y="151"/>
                  </a:lnTo>
                  <a:lnTo>
                    <a:pt x="155" y="148"/>
                  </a:lnTo>
                  <a:lnTo>
                    <a:pt x="153" y="144"/>
                  </a:lnTo>
                  <a:lnTo>
                    <a:pt x="153" y="135"/>
                  </a:lnTo>
                  <a:lnTo>
                    <a:pt x="158" y="128"/>
                  </a:lnTo>
                  <a:lnTo>
                    <a:pt x="164" y="121"/>
                  </a:lnTo>
                  <a:lnTo>
                    <a:pt x="172" y="114"/>
                  </a:lnTo>
                  <a:lnTo>
                    <a:pt x="173" y="108"/>
                  </a:lnTo>
                  <a:lnTo>
                    <a:pt x="176" y="102"/>
                  </a:lnTo>
                  <a:lnTo>
                    <a:pt x="177" y="96"/>
                  </a:lnTo>
                  <a:lnTo>
                    <a:pt x="178" y="88"/>
                  </a:lnTo>
                  <a:lnTo>
                    <a:pt x="178" y="87"/>
                  </a:lnTo>
                  <a:lnTo>
                    <a:pt x="178" y="87"/>
                  </a:lnTo>
                  <a:lnTo>
                    <a:pt x="178" y="86"/>
                  </a:lnTo>
                  <a:lnTo>
                    <a:pt x="179" y="86"/>
                  </a:lnTo>
                  <a:lnTo>
                    <a:pt x="172" y="79"/>
                  </a:lnTo>
                  <a:lnTo>
                    <a:pt x="166" y="70"/>
                  </a:lnTo>
                  <a:lnTo>
                    <a:pt x="163" y="61"/>
                  </a:lnTo>
                  <a:lnTo>
                    <a:pt x="162" y="51"/>
                  </a:lnTo>
                  <a:close/>
                </a:path>
              </a:pathLst>
            </a:custGeom>
            <a:solidFill>
              <a:srgbClr val="8C6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3109" y="2345"/>
              <a:ext cx="39" cy="8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0" y="18"/>
                </a:cxn>
                <a:cxn ang="0">
                  <a:pos x="16" y="24"/>
                </a:cxn>
                <a:cxn ang="0">
                  <a:pos x="18" y="29"/>
                </a:cxn>
                <a:cxn ang="0">
                  <a:pos x="16" y="34"/>
                </a:cxn>
                <a:cxn ang="0">
                  <a:pos x="15" y="34"/>
                </a:cxn>
                <a:cxn ang="0">
                  <a:pos x="15" y="34"/>
                </a:cxn>
                <a:cxn ang="0">
                  <a:pos x="15" y="34"/>
                </a:cxn>
                <a:cxn ang="0">
                  <a:pos x="15" y="35"/>
                </a:cxn>
                <a:cxn ang="0">
                  <a:pos x="17" y="37"/>
                </a:cxn>
                <a:cxn ang="0">
                  <a:pos x="19" y="40"/>
                </a:cxn>
                <a:cxn ang="0">
                  <a:pos x="21" y="43"/>
                </a:cxn>
                <a:cxn ang="0">
                  <a:pos x="21" y="48"/>
                </a:cxn>
                <a:cxn ang="0">
                  <a:pos x="21" y="49"/>
                </a:cxn>
                <a:cxn ang="0">
                  <a:pos x="21" y="51"/>
                </a:cxn>
                <a:cxn ang="0">
                  <a:pos x="21" y="52"/>
                </a:cxn>
                <a:cxn ang="0">
                  <a:pos x="21" y="54"/>
                </a:cxn>
                <a:cxn ang="0">
                  <a:pos x="25" y="60"/>
                </a:cxn>
                <a:cxn ang="0">
                  <a:pos x="28" y="68"/>
                </a:cxn>
                <a:cxn ang="0">
                  <a:pos x="32" y="77"/>
                </a:cxn>
                <a:cxn ang="0">
                  <a:pos x="38" y="85"/>
                </a:cxn>
                <a:cxn ang="0">
                  <a:pos x="39" y="63"/>
                </a:cxn>
                <a:cxn ang="0">
                  <a:pos x="38" y="40"/>
                </a:cxn>
                <a:cxn ang="0">
                  <a:pos x="35" y="20"/>
                </a:cxn>
                <a:cxn ang="0">
                  <a:pos x="29" y="0"/>
                </a:cxn>
                <a:cxn ang="0">
                  <a:pos x="26" y="2"/>
                </a:cxn>
                <a:cxn ang="0">
                  <a:pos x="22" y="3"/>
                </a:cxn>
                <a:cxn ang="0">
                  <a:pos x="16" y="4"/>
                </a:cxn>
                <a:cxn ang="0">
                  <a:pos x="10" y="4"/>
                </a:cxn>
                <a:cxn ang="0">
                  <a:pos x="4" y="5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2" y="11"/>
                </a:cxn>
              </a:cxnLst>
              <a:rect l="0" t="0" r="r" b="b"/>
              <a:pathLst>
                <a:path w="39" h="85">
                  <a:moveTo>
                    <a:pt x="2" y="11"/>
                  </a:moveTo>
                  <a:lnTo>
                    <a:pt x="10" y="18"/>
                  </a:lnTo>
                  <a:lnTo>
                    <a:pt x="16" y="24"/>
                  </a:lnTo>
                  <a:lnTo>
                    <a:pt x="18" y="29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7" y="37"/>
                  </a:lnTo>
                  <a:lnTo>
                    <a:pt x="19" y="40"/>
                  </a:lnTo>
                  <a:lnTo>
                    <a:pt x="21" y="43"/>
                  </a:lnTo>
                  <a:lnTo>
                    <a:pt x="21" y="48"/>
                  </a:lnTo>
                  <a:lnTo>
                    <a:pt x="21" y="49"/>
                  </a:lnTo>
                  <a:lnTo>
                    <a:pt x="21" y="51"/>
                  </a:lnTo>
                  <a:lnTo>
                    <a:pt x="21" y="52"/>
                  </a:lnTo>
                  <a:lnTo>
                    <a:pt x="21" y="54"/>
                  </a:lnTo>
                  <a:lnTo>
                    <a:pt x="25" y="60"/>
                  </a:lnTo>
                  <a:lnTo>
                    <a:pt x="28" y="68"/>
                  </a:lnTo>
                  <a:lnTo>
                    <a:pt x="32" y="77"/>
                  </a:lnTo>
                  <a:lnTo>
                    <a:pt x="38" y="85"/>
                  </a:lnTo>
                  <a:lnTo>
                    <a:pt x="39" y="63"/>
                  </a:lnTo>
                  <a:lnTo>
                    <a:pt x="38" y="40"/>
                  </a:lnTo>
                  <a:lnTo>
                    <a:pt x="35" y="20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2" y="3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8C6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005" y="2264"/>
              <a:ext cx="132" cy="90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0" y="23"/>
                </a:cxn>
                <a:cxn ang="0">
                  <a:pos x="54" y="36"/>
                </a:cxn>
                <a:cxn ang="0">
                  <a:pos x="70" y="33"/>
                </a:cxn>
                <a:cxn ang="0">
                  <a:pos x="77" y="23"/>
                </a:cxn>
                <a:cxn ang="0">
                  <a:pos x="88" y="24"/>
                </a:cxn>
                <a:cxn ang="0">
                  <a:pos x="87" y="36"/>
                </a:cxn>
                <a:cxn ang="0">
                  <a:pos x="72" y="44"/>
                </a:cxn>
                <a:cxn ang="0">
                  <a:pos x="49" y="41"/>
                </a:cxn>
                <a:cxn ang="0">
                  <a:pos x="37" y="43"/>
                </a:cxn>
                <a:cxn ang="0">
                  <a:pos x="33" y="45"/>
                </a:cxn>
                <a:cxn ang="0">
                  <a:pos x="22" y="51"/>
                </a:cxn>
                <a:cxn ang="0">
                  <a:pos x="21" y="62"/>
                </a:cxn>
                <a:cxn ang="0">
                  <a:pos x="16" y="65"/>
                </a:cxn>
                <a:cxn ang="0">
                  <a:pos x="1" y="66"/>
                </a:cxn>
                <a:cxn ang="0">
                  <a:pos x="3" y="83"/>
                </a:cxn>
                <a:cxn ang="0">
                  <a:pos x="16" y="87"/>
                </a:cxn>
                <a:cxn ang="0">
                  <a:pos x="25" y="85"/>
                </a:cxn>
                <a:cxn ang="0">
                  <a:pos x="30" y="81"/>
                </a:cxn>
                <a:cxn ang="0">
                  <a:pos x="35" y="74"/>
                </a:cxn>
                <a:cxn ang="0">
                  <a:pos x="47" y="71"/>
                </a:cxn>
                <a:cxn ang="0">
                  <a:pos x="64" y="77"/>
                </a:cxn>
                <a:cxn ang="0">
                  <a:pos x="77" y="88"/>
                </a:cxn>
                <a:cxn ang="0">
                  <a:pos x="97" y="88"/>
                </a:cxn>
                <a:cxn ang="0">
                  <a:pos x="109" y="76"/>
                </a:cxn>
                <a:cxn ang="0">
                  <a:pos x="126" y="74"/>
                </a:cxn>
                <a:cxn ang="0">
                  <a:pos x="127" y="66"/>
                </a:cxn>
                <a:cxn ang="0">
                  <a:pos x="116" y="46"/>
                </a:cxn>
                <a:cxn ang="0">
                  <a:pos x="104" y="26"/>
                </a:cxn>
                <a:cxn ang="0">
                  <a:pos x="88" y="8"/>
                </a:cxn>
                <a:cxn ang="0">
                  <a:pos x="78" y="1"/>
                </a:cxn>
                <a:cxn ang="0">
                  <a:pos x="74" y="3"/>
                </a:cxn>
              </a:cxnLst>
              <a:rect l="0" t="0" r="r" b="b"/>
              <a:pathLst>
                <a:path w="132" h="90">
                  <a:moveTo>
                    <a:pt x="73" y="5"/>
                  </a:moveTo>
                  <a:lnTo>
                    <a:pt x="65" y="14"/>
                  </a:lnTo>
                  <a:lnTo>
                    <a:pt x="56" y="19"/>
                  </a:lnTo>
                  <a:lnTo>
                    <a:pt x="50" y="23"/>
                  </a:lnTo>
                  <a:lnTo>
                    <a:pt x="49" y="28"/>
                  </a:lnTo>
                  <a:lnTo>
                    <a:pt x="54" y="36"/>
                  </a:lnTo>
                  <a:lnTo>
                    <a:pt x="63" y="36"/>
                  </a:lnTo>
                  <a:lnTo>
                    <a:pt x="70" y="33"/>
                  </a:lnTo>
                  <a:lnTo>
                    <a:pt x="73" y="27"/>
                  </a:lnTo>
                  <a:lnTo>
                    <a:pt x="77" y="23"/>
                  </a:lnTo>
                  <a:lnTo>
                    <a:pt x="83" y="22"/>
                  </a:lnTo>
                  <a:lnTo>
                    <a:pt x="88" y="24"/>
                  </a:lnTo>
                  <a:lnTo>
                    <a:pt x="90" y="29"/>
                  </a:lnTo>
                  <a:lnTo>
                    <a:pt x="87" y="36"/>
                  </a:lnTo>
                  <a:lnTo>
                    <a:pt x="81" y="41"/>
                  </a:lnTo>
                  <a:lnTo>
                    <a:pt x="72" y="44"/>
                  </a:lnTo>
                  <a:lnTo>
                    <a:pt x="59" y="43"/>
                  </a:lnTo>
                  <a:lnTo>
                    <a:pt x="49" y="41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4"/>
                  </a:lnTo>
                  <a:lnTo>
                    <a:pt x="33" y="45"/>
                  </a:lnTo>
                  <a:lnTo>
                    <a:pt x="28" y="47"/>
                  </a:lnTo>
                  <a:lnTo>
                    <a:pt x="22" y="51"/>
                  </a:lnTo>
                  <a:lnTo>
                    <a:pt x="21" y="57"/>
                  </a:lnTo>
                  <a:lnTo>
                    <a:pt x="21" y="62"/>
                  </a:lnTo>
                  <a:lnTo>
                    <a:pt x="19" y="65"/>
                  </a:lnTo>
                  <a:lnTo>
                    <a:pt x="16" y="65"/>
                  </a:lnTo>
                  <a:lnTo>
                    <a:pt x="8" y="64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3" y="83"/>
                  </a:lnTo>
                  <a:lnTo>
                    <a:pt x="11" y="89"/>
                  </a:lnTo>
                  <a:lnTo>
                    <a:pt x="16" y="87"/>
                  </a:lnTo>
                  <a:lnTo>
                    <a:pt x="21" y="86"/>
                  </a:lnTo>
                  <a:lnTo>
                    <a:pt x="25" y="85"/>
                  </a:lnTo>
                  <a:lnTo>
                    <a:pt x="29" y="84"/>
                  </a:lnTo>
                  <a:lnTo>
                    <a:pt x="30" y="81"/>
                  </a:lnTo>
                  <a:lnTo>
                    <a:pt x="32" y="77"/>
                  </a:lnTo>
                  <a:lnTo>
                    <a:pt x="35" y="74"/>
                  </a:lnTo>
                  <a:lnTo>
                    <a:pt x="38" y="72"/>
                  </a:lnTo>
                  <a:lnTo>
                    <a:pt x="47" y="71"/>
                  </a:lnTo>
                  <a:lnTo>
                    <a:pt x="57" y="73"/>
                  </a:lnTo>
                  <a:lnTo>
                    <a:pt x="64" y="77"/>
                  </a:lnTo>
                  <a:lnTo>
                    <a:pt x="70" y="83"/>
                  </a:lnTo>
                  <a:lnTo>
                    <a:pt x="77" y="88"/>
                  </a:lnTo>
                  <a:lnTo>
                    <a:pt x="87" y="90"/>
                  </a:lnTo>
                  <a:lnTo>
                    <a:pt x="97" y="88"/>
                  </a:lnTo>
                  <a:lnTo>
                    <a:pt x="104" y="82"/>
                  </a:lnTo>
                  <a:lnTo>
                    <a:pt x="109" y="76"/>
                  </a:lnTo>
                  <a:lnTo>
                    <a:pt x="118" y="74"/>
                  </a:lnTo>
                  <a:lnTo>
                    <a:pt x="126" y="74"/>
                  </a:lnTo>
                  <a:lnTo>
                    <a:pt x="132" y="76"/>
                  </a:lnTo>
                  <a:lnTo>
                    <a:pt x="127" y="66"/>
                  </a:lnTo>
                  <a:lnTo>
                    <a:pt x="122" y="56"/>
                  </a:lnTo>
                  <a:lnTo>
                    <a:pt x="116" y="46"/>
                  </a:lnTo>
                  <a:lnTo>
                    <a:pt x="111" y="36"/>
                  </a:lnTo>
                  <a:lnTo>
                    <a:pt x="104" y="26"/>
                  </a:lnTo>
                  <a:lnTo>
                    <a:pt x="97" y="17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6" y="2"/>
                  </a:lnTo>
                  <a:lnTo>
                    <a:pt x="74" y="3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8C6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3120" y="2380"/>
              <a:ext cx="10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1" y="10"/>
                </a:cxn>
                <a:cxn ang="0">
                  <a:pos x="4" y="14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10" y="17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10" y="13"/>
                </a:cxn>
                <a:cxn ang="0">
                  <a:pos x="10" y="8"/>
                </a:cxn>
                <a:cxn ang="0">
                  <a:pos x="8" y="5"/>
                </a:cxn>
                <a:cxn ang="0">
                  <a:pos x="6" y="2"/>
                </a:cxn>
                <a:cxn ang="0">
                  <a:pos x="4" y="0"/>
                </a:cxn>
              </a:cxnLst>
              <a:rect l="0" t="0" r="r" b="b"/>
              <a:pathLst>
                <a:path w="10" h="19">
                  <a:moveTo>
                    <a:pt x="4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8"/>
                  </a:lnTo>
                  <a:lnTo>
                    <a:pt x="8" y="5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C6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3016" y="2348"/>
              <a:ext cx="18" cy="7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7"/>
                </a:cxn>
                <a:cxn ang="0">
                  <a:pos x="13" y="6"/>
                </a:cxn>
                <a:cxn ang="0">
                  <a:pos x="15" y="3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0" y="2"/>
                </a:cxn>
                <a:cxn ang="0">
                  <a:pos x="5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18" h="7">
                  <a:moveTo>
                    <a:pt x="4" y="6"/>
                  </a:moveTo>
                  <a:lnTo>
                    <a:pt x="10" y="7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5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8C6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016" y="2292"/>
              <a:ext cx="15" cy="2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5" y="5"/>
                </a:cxn>
                <a:cxn ang="0">
                  <a:pos x="14" y="10"/>
                </a:cxn>
                <a:cxn ang="0">
                  <a:pos x="13" y="16"/>
                </a:cxn>
                <a:cxn ang="0">
                  <a:pos x="10" y="19"/>
                </a:cxn>
                <a:cxn ang="0">
                  <a:pos x="5" y="20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3" y="13"/>
                </a:cxn>
                <a:cxn ang="0">
                  <a:pos x="7" y="8"/>
                </a:cxn>
                <a:cxn ang="0">
                  <a:pos x="11" y="3"/>
                </a:cxn>
                <a:cxn ang="0">
                  <a:pos x="14" y="0"/>
                </a:cxn>
                <a:cxn ang="0">
                  <a:pos x="15" y="3"/>
                </a:cxn>
              </a:cxnLst>
              <a:rect l="0" t="0" r="r" b="b"/>
              <a:pathLst>
                <a:path w="15" h="20">
                  <a:moveTo>
                    <a:pt x="15" y="3"/>
                  </a:moveTo>
                  <a:lnTo>
                    <a:pt x="15" y="5"/>
                  </a:lnTo>
                  <a:lnTo>
                    <a:pt x="14" y="10"/>
                  </a:lnTo>
                  <a:lnTo>
                    <a:pt x="13" y="16"/>
                  </a:lnTo>
                  <a:lnTo>
                    <a:pt x="10" y="19"/>
                  </a:lnTo>
                  <a:lnTo>
                    <a:pt x="5" y="20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8C6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2788" y="2696"/>
              <a:ext cx="240" cy="98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99" y="1"/>
                </a:cxn>
                <a:cxn ang="0">
                  <a:pos x="79" y="5"/>
                </a:cxn>
                <a:cxn ang="0">
                  <a:pos x="61" y="11"/>
                </a:cxn>
                <a:cxn ang="0">
                  <a:pos x="45" y="19"/>
                </a:cxn>
                <a:cxn ang="0">
                  <a:pos x="30" y="29"/>
                </a:cxn>
                <a:cxn ang="0">
                  <a:pos x="18" y="41"/>
                </a:cxn>
                <a:cxn ang="0">
                  <a:pos x="7" y="53"/>
                </a:cxn>
                <a:cxn ang="0">
                  <a:pos x="0" y="67"/>
                </a:cxn>
                <a:cxn ang="0">
                  <a:pos x="12" y="75"/>
                </a:cxn>
                <a:cxn ang="0">
                  <a:pos x="25" y="81"/>
                </a:cxn>
                <a:cxn ang="0">
                  <a:pos x="38" y="86"/>
                </a:cxn>
                <a:cxn ang="0">
                  <a:pos x="53" y="90"/>
                </a:cxn>
                <a:cxn ang="0">
                  <a:pos x="68" y="94"/>
                </a:cxn>
                <a:cxn ang="0">
                  <a:pos x="85" y="96"/>
                </a:cxn>
                <a:cxn ang="0">
                  <a:pos x="102" y="97"/>
                </a:cxn>
                <a:cxn ang="0">
                  <a:pos x="120" y="98"/>
                </a:cxn>
                <a:cxn ang="0">
                  <a:pos x="137" y="97"/>
                </a:cxn>
                <a:cxn ang="0">
                  <a:pos x="155" y="96"/>
                </a:cxn>
                <a:cxn ang="0">
                  <a:pos x="171" y="94"/>
                </a:cxn>
                <a:cxn ang="0">
                  <a:pos x="187" y="90"/>
                </a:cxn>
                <a:cxn ang="0">
                  <a:pos x="201" y="86"/>
                </a:cxn>
                <a:cxn ang="0">
                  <a:pos x="215" y="81"/>
                </a:cxn>
                <a:cxn ang="0">
                  <a:pos x="228" y="75"/>
                </a:cxn>
                <a:cxn ang="0">
                  <a:pos x="240" y="67"/>
                </a:cxn>
                <a:cxn ang="0">
                  <a:pos x="233" y="53"/>
                </a:cxn>
                <a:cxn ang="0">
                  <a:pos x="222" y="41"/>
                </a:cxn>
                <a:cxn ang="0">
                  <a:pos x="211" y="29"/>
                </a:cxn>
                <a:cxn ang="0">
                  <a:pos x="196" y="19"/>
                </a:cxn>
                <a:cxn ang="0">
                  <a:pos x="179" y="11"/>
                </a:cxn>
                <a:cxn ang="0">
                  <a:pos x="160" y="5"/>
                </a:cxn>
                <a:cxn ang="0">
                  <a:pos x="141" y="1"/>
                </a:cxn>
                <a:cxn ang="0">
                  <a:pos x="120" y="0"/>
                </a:cxn>
              </a:cxnLst>
              <a:rect l="0" t="0" r="r" b="b"/>
              <a:pathLst>
                <a:path w="240" h="98">
                  <a:moveTo>
                    <a:pt x="120" y="0"/>
                  </a:moveTo>
                  <a:lnTo>
                    <a:pt x="99" y="1"/>
                  </a:lnTo>
                  <a:lnTo>
                    <a:pt x="79" y="5"/>
                  </a:lnTo>
                  <a:lnTo>
                    <a:pt x="61" y="11"/>
                  </a:lnTo>
                  <a:lnTo>
                    <a:pt x="45" y="19"/>
                  </a:lnTo>
                  <a:lnTo>
                    <a:pt x="30" y="29"/>
                  </a:lnTo>
                  <a:lnTo>
                    <a:pt x="18" y="41"/>
                  </a:lnTo>
                  <a:lnTo>
                    <a:pt x="7" y="53"/>
                  </a:lnTo>
                  <a:lnTo>
                    <a:pt x="0" y="67"/>
                  </a:lnTo>
                  <a:lnTo>
                    <a:pt x="12" y="75"/>
                  </a:lnTo>
                  <a:lnTo>
                    <a:pt x="25" y="81"/>
                  </a:lnTo>
                  <a:lnTo>
                    <a:pt x="38" y="86"/>
                  </a:lnTo>
                  <a:lnTo>
                    <a:pt x="53" y="90"/>
                  </a:lnTo>
                  <a:lnTo>
                    <a:pt x="68" y="94"/>
                  </a:lnTo>
                  <a:lnTo>
                    <a:pt x="85" y="96"/>
                  </a:lnTo>
                  <a:lnTo>
                    <a:pt x="102" y="97"/>
                  </a:lnTo>
                  <a:lnTo>
                    <a:pt x="120" y="98"/>
                  </a:lnTo>
                  <a:lnTo>
                    <a:pt x="137" y="97"/>
                  </a:lnTo>
                  <a:lnTo>
                    <a:pt x="155" y="96"/>
                  </a:lnTo>
                  <a:lnTo>
                    <a:pt x="171" y="94"/>
                  </a:lnTo>
                  <a:lnTo>
                    <a:pt x="187" y="90"/>
                  </a:lnTo>
                  <a:lnTo>
                    <a:pt x="201" y="86"/>
                  </a:lnTo>
                  <a:lnTo>
                    <a:pt x="215" y="81"/>
                  </a:lnTo>
                  <a:lnTo>
                    <a:pt x="228" y="75"/>
                  </a:lnTo>
                  <a:lnTo>
                    <a:pt x="240" y="67"/>
                  </a:lnTo>
                  <a:lnTo>
                    <a:pt x="233" y="53"/>
                  </a:lnTo>
                  <a:lnTo>
                    <a:pt x="222" y="41"/>
                  </a:lnTo>
                  <a:lnTo>
                    <a:pt x="211" y="29"/>
                  </a:lnTo>
                  <a:lnTo>
                    <a:pt x="196" y="19"/>
                  </a:lnTo>
                  <a:lnTo>
                    <a:pt x="179" y="11"/>
                  </a:lnTo>
                  <a:lnTo>
                    <a:pt x="160" y="5"/>
                  </a:lnTo>
                  <a:lnTo>
                    <a:pt x="141" y="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2814" y="2711"/>
              <a:ext cx="141" cy="69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03" y="0"/>
                </a:cxn>
                <a:cxn ang="0">
                  <a:pos x="101" y="0"/>
                </a:cxn>
                <a:cxn ang="0">
                  <a:pos x="97" y="0"/>
                </a:cxn>
                <a:cxn ang="0">
                  <a:pos x="94" y="0"/>
                </a:cxn>
                <a:cxn ang="0">
                  <a:pos x="77" y="1"/>
                </a:cxn>
                <a:cxn ang="0">
                  <a:pos x="61" y="3"/>
                </a:cxn>
                <a:cxn ang="0">
                  <a:pos x="47" y="7"/>
                </a:cxn>
                <a:cxn ang="0">
                  <a:pos x="34" y="14"/>
                </a:cxn>
                <a:cxn ang="0">
                  <a:pos x="22" y="21"/>
                </a:cxn>
                <a:cxn ang="0">
                  <a:pos x="13" y="28"/>
                </a:cxn>
                <a:cxn ang="0">
                  <a:pos x="5" y="37"/>
                </a:cxn>
                <a:cxn ang="0">
                  <a:pos x="0" y="47"/>
                </a:cxn>
                <a:cxn ang="0">
                  <a:pos x="9" y="52"/>
                </a:cxn>
                <a:cxn ang="0">
                  <a:pos x="19" y="56"/>
                </a:cxn>
                <a:cxn ang="0">
                  <a:pos x="29" y="60"/>
                </a:cxn>
                <a:cxn ang="0">
                  <a:pos x="41" y="63"/>
                </a:cxn>
                <a:cxn ang="0">
                  <a:pos x="54" y="66"/>
                </a:cxn>
                <a:cxn ang="0">
                  <a:pos x="67" y="68"/>
                </a:cxn>
                <a:cxn ang="0">
                  <a:pos x="80" y="69"/>
                </a:cxn>
                <a:cxn ang="0">
                  <a:pos x="94" y="69"/>
                </a:cxn>
                <a:cxn ang="0">
                  <a:pos x="99" y="69"/>
                </a:cxn>
                <a:cxn ang="0">
                  <a:pos x="105" y="69"/>
                </a:cxn>
                <a:cxn ang="0">
                  <a:pos x="112" y="68"/>
                </a:cxn>
                <a:cxn ang="0">
                  <a:pos x="118" y="68"/>
                </a:cxn>
                <a:cxn ang="0">
                  <a:pos x="124" y="67"/>
                </a:cxn>
                <a:cxn ang="0">
                  <a:pos x="130" y="66"/>
                </a:cxn>
                <a:cxn ang="0">
                  <a:pos x="136" y="65"/>
                </a:cxn>
                <a:cxn ang="0">
                  <a:pos x="141" y="64"/>
                </a:cxn>
                <a:cxn ang="0">
                  <a:pos x="139" y="53"/>
                </a:cxn>
                <a:cxn ang="0">
                  <a:pos x="136" y="43"/>
                </a:cxn>
                <a:cxn ang="0">
                  <a:pos x="132" y="34"/>
                </a:cxn>
                <a:cxn ang="0">
                  <a:pos x="127" y="26"/>
                </a:cxn>
                <a:cxn ang="0">
                  <a:pos x="123" y="19"/>
                </a:cxn>
                <a:cxn ang="0">
                  <a:pos x="118" y="11"/>
                </a:cxn>
                <a:cxn ang="0">
                  <a:pos x="112" y="5"/>
                </a:cxn>
                <a:cxn ang="0">
                  <a:pos x="106" y="0"/>
                </a:cxn>
              </a:cxnLst>
              <a:rect l="0" t="0" r="r" b="b"/>
              <a:pathLst>
                <a:path w="141" h="69">
                  <a:moveTo>
                    <a:pt x="106" y="0"/>
                  </a:moveTo>
                  <a:lnTo>
                    <a:pt x="103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77" y="1"/>
                  </a:lnTo>
                  <a:lnTo>
                    <a:pt x="61" y="3"/>
                  </a:lnTo>
                  <a:lnTo>
                    <a:pt x="47" y="7"/>
                  </a:lnTo>
                  <a:lnTo>
                    <a:pt x="34" y="14"/>
                  </a:lnTo>
                  <a:lnTo>
                    <a:pt x="22" y="21"/>
                  </a:lnTo>
                  <a:lnTo>
                    <a:pt x="13" y="28"/>
                  </a:lnTo>
                  <a:lnTo>
                    <a:pt x="5" y="37"/>
                  </a:lnTo>
                  <a:lnTo>
                    <a:pt x="0" y="47"/>
                  </a:lnTo>
                  <a:lnTo>
                    <a:pt x="9" y="52"/>
                  </a:lnTo>
                  <a:lnTo>
                    <a:pt x="19" y="56"/>
                  </a:lnTo>
                  <a:lnTo>
                    <a:pt x="29" y="60"/>
                  </a:lnTo>
                  <a:lnTo>
                    <a:pt x="41" y="63"/>
                  </a:lnTo>
                  <a:lnTo>
                    <a:pt x="54" y="66"/>
                  </a:lnTo>
                  <a:lnTo>
                    <a:pt x="67" y="68"/>
                  </a:lnTo>
                  <a:lnTo>
                    <a:pt x="80" y="69"/>
                  </a:lnTo>
                  <a:lnTo>
                    <a:pt x="94" y="69"/>
                  </a:lnTo>
                  <a:lnTo>
                    <a:pt x="99" y="69"/>
                  </a:lnTo>
                  <a:lnTo>
                    <a:pt x="105" y="69"/>
                  </a:lnTo>
                  <a:lnTo>
                    <a:pt x="112" y="68"/>
                  </a:lnTo>
                  <a:lnTo>
                    <a:pt x="118" y="68"/>
                  </a:lnTo>
                  <a:lnTo>
                    <a:pt x="124" y="67"/>
                  </a:lnTo>
                  <a:lnTo>
                    <a:pt x="130" y="66"/>
                  </a:lnTo>
                  <a:lnTo>
                    <a:pt x="136" y="65"/>
                  </a:lnTo>
                  <a:lnTo>
                    <a:pt x="141" y="64"/>
                  </a:lnTo>
                  <a:lnTo>
                    <a:pt x="139" y="53"/>
                  </a:lnTo>
                  <a:lnTo>
                    <a:pt x="136" y="43"/>
                  </a:lnTo>
                  <a:lnTo>
                    <a:pt x="132" y="34"/>
                  </a:lnTo>
                  <a:lnTo>
                    <a:pt x="127" y="26"/>
                  </a:lnTo>
                  <a:lnTo>
                    <a:pt x="123" y="19"/>
                  </a:lnTo>
                  <a:lnTo>
                    <a:pt x="118" y="11"/>
                  </a:lnTo>
                  <a:lnTo>
                    <a:pt x="112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C9DB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920" y="2711"/>
              <a:ext cx="82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12" y="11"/>
                </a:cxn>
                <a:cxn ang="0">
                  <a:pos x="17" y="19"/>
                </a:cxn>
                <a:cxn ang="0">
                  <a:pos x="21" y="26"/>
                </a:cxn>
                <a:cxn ang="0">
                  <a:pos x="26" y="34"/>
                </a:cxn>
                <a:cxn ang="0">
                  <a:pos x="30" y="43"/>
                </a:cxn>
                <a:cxn ang="0">
                  <a:pos x="33" y="53"/>
                </a:cxn>
                <a:cxn ang="0">
                  <a:pos x="35" y="64"/>
                </a:cxn>
                <a:cxn ang="0">
                  <a:pos x="43" y="63"/>
                </a:cxn>
                <a:cxn ang="0">
                  <a:pos x="48" y="61"/>
                </a:cxn>
                <a:cxn ang="0">
                  <a:pos x="54" y="58"/>
                </a:cxn>
                <a:cxn ang="0">
                  <a:pos x="61" y="56"/>
                </a:cxn>
                <a:cxn ang="0">
                  <a:pos x="66" y="54"/>
                </a:cxn>
                <a:cxn ang="0">
                  <a:pos x="72" y="52"/>
                </a:cxn>
                <a:cxn ang="0">
                  <a:pos x="78" y="50"/>
                </a:cxn>
                <a:cxn ang="0">
                  <a:pos x="82" y="47"/>
                </a:cxn>
                <a:cxn ang="0">
                  <a:pos x="78" y="38"/>
                </a:cxn>
                <a:cxn ang="0">
                  <a:pos x="71" y="30"/>
                </a:cxn>
                <a:cxn ang="0">
                  <a:pos x="62" y="23"/>
                </a:cxn>
                <a:cxn ang="0">
                  <a:pos x="52" y="16"/>
                </a:cxn>
                <a:cxn ang="0">
                  <a:pos x="40" y="10"/>
                </a:cxn>
                <a:cxn ang="0">
                  <a:pos x="28" y="5"/>
                </a:cxn>
                <a:cxn ang="0">
                  <a:pos x="14" y="2"/>
                </a:cxn>
                <a:cxn ang="0">
                  <a:pos x="0" y="0"/>
                </a:cxn>
              </a:cxnLst>
              <a:rect l="0" t="0" r="r" b="b"/>
              <a:pathLst>
                <a:path w="82" h="64">
                  <a:moveTo>
                    <a:pt x="0" y="0"/>
                  </a:moveTo>
                  <a:lnTo>
                    <a:pt x="6" y="5"/>
                  </a:lnTo>
                  <a:lnTo>
                    <a:pt x="12" y="11"/>
                  </a:lnTo>
                  <a:lnTo>
                    <a:pt x="17" y="19"/>
                  </a:lnTo>
                  <a:lnTo>
                    <a:pt x="21" y="26"/>
                  </a:lnTo>
                  <a:lnTo>
                    <a:pt x="26" y="34"/>
                  </a:lnTo>
                  <a:lnTo>
                    <a:pt x="30" y="43"/>
                  </a:lnTo>
                  <a:lnTo>
                    <a:pt x="33" y="53"/>
                  </a:lnTo>
                  <a:lnTo>
                    <a:pt x="35" y="64"/>
                  </a:lnTo>
                  <a:lnTo>
                    <a:pt x="43" y="63"/>
                  </a:lnTo>
                  <a:lnTo>
                    <a:pt x="48" y="61"/>
                  </a:lnTo>
                  <a:lnTo>
                    <a:pt x="54" y="58"/>
                  </a:lnTo>
                  <a:lnTo>
                    <a:pt x="61" y="56"/>
                  </a:lnTo>
                  <a:lnTo>
                    <a:pt x="66" y="54"/>
                  </a:lnTo>
                  <a:lnTo>
                    <a:pt x="72" y="52"/>
                  </a:lnTo>
                  <a:lnTo>
                    <a:pt x="78" y="50"/>
                  </a:lnTo>
                  <a:lnTo>
                    <a:pt x="82" y="47"/>
                  </a:lnTo>
                  <a:lnTo>
                    <a:pt x="78" y="38"/>
                  </a:lnTo>
                  <a:lnTo>
                    <a:pt x="71" y="30"/>
                  </a:lnTo>
                  <a:lnTo>
                    <a:pt x="62" y="23"/>
                  </a:lnTo>
                  <a:lnTo>
                    <a:pt x="52" y="16"/>
                  </a:lnTo>
                  <a:lnTo>
                    <a:pt x="40" y="10"/>
                  </a:lnTo>
                  <a:lnTo>
                    <a:pt x="28" y="5"/>
                  </a:lnTo>
                  <a:lnTo>
                    <a:pt x="1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A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894" y="2644"/>
              <a:ext cx="31" cy="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2894" y="2107"/>
              <a:ext cx="31" cy="7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2876" y="2074"/>
              <a:ext cx="67" cy="59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4" y="41"/>
                </a:cxn>
                <a:cxn ang="0">
                  <a:pos x="57" y="50"/>
                </a:cxn>
                <a:cxn ang="0">
                  <a:pos x="46" y="57"/>
                </a:cxn>
                <a:cxn ang="0">
                  <a:pos x="33" y="59"/>
                </a:cxn>
                <a:cxn ang="0">
                  <a:pos x="20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29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20" y="2"/>
                </a:cxn>
                <a:cxn ang="0">
                  <a:pos x="33" y="0"/>
                </a:cxn>
                <a:cxn ang="0">
                  <a:pos x="46" y="2"/>
                </a:cxn>
                <a:cxn ang="0">
                  <a:pos x="57" y="8"/>
                </a:cxn>
                <a:cxn ang="0">
                  <a:pos x="64" y="18"/>
                </a:cxn>
                <a:cxn ang="0">
                  <a:pos x="67" y="29"/>
                </a:cxn>
              </a:cxnLst>
              <a:rect l="0" t="0" r="r" b="b"/>
              <a:pathLst>
                <a:path w="67" h="59">
                  <a:moveTo>
                    <a:pt x="67" y="29"/>
                  </a:moveTo>
                  <a:lnTo>
                    <a:pt x="64" y="41"/>
                  </a:lnTo>
                  <a:lnTo>
                    <a:pt x="57" y="50"/>
                  </a:lnTo>
                  <a:lnTo>
                    <a:pt x="46" y="57"/>
                  </a:lnTo>
                  <a:lnTo>
                    <a:pt x="33" y="59"/>
                  </a:lnTo>
                  <a:lnTo>
                    <a:pt x="20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8"/>
                  </a:lnTo>
                  <a:lnTo>
                    <a:pt x="20" y="2"/>
                  </a:lnTo>
                  <a:lnTo>
                    <a:pt x="33" y="0"/>
                  </a:lnTo>
                  <a:lnTo>
                    <a:pt x="46" y="2"/>
                  </a:lnTo>
                  <a:lnTo>
                    <a:pt x="57" y="8"/>
                  </a:lnTo>
                  <a:lnTo>
                    <a:pt x="64" y="18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2903" y="2124"/>
              <a:ext cx="331" cy="564"/>
            </a:xfrm>
            <a:custGeom>
              <a:avLst/>
              <a:gdLst/>
              <a:ahLst/>
              <a:cxnLst>
                <a:cxn ang="0">
                  <a:pos x="329" y="255"/>
                </a:cxn>
                <a:cxn ang="0">
                  <a:pos x="315" y="202"/>
                </a:cxn>
                <a:cxn ang="0">
                  <a:pos x="291" y="152"/>
                </a:cxn>
                <a:cxn ang="0">
                  <a:pos x="255" y="107"/>
                </a:cxn>
                <a:cxn ang="0">
                  <a:pos x="210" y="69"/>
                </a:cxn>
                <a:cxn ang="0">
                  <a:pos x="158" y="39"/>
                </a:cxn>
                <a:cxn ang="0">
                  <a:pos x="98" y="15"/>
                </a:cxn>
                <a:cxn ang="0">
                  <a:pos x="34" y="3"/>
                </a:cxn>
                <a:cxn ang="0">
                  <a:pos x="0" y="22"/>
                </a:cxn>
                <a:cxn ang="0">
                  <a:pos x="61" y="31"/>
                </a:cxn>
                <a:cxn ang="0">
                  <a:pos x="118" y="47"/>
                </a:cxn>
                <a:cxn ang="0">
                  <a:pos x="169" y="71"/>
                </a:cxn>
                <a:cxn ang="0">
                  <a:pos x="214" y="104"/>
                </a:cxn>
                <a:cxn ang="0">
                  <a:pos x="251" y="142"/>
                </a:cxn>
                <a:cxn ang="0">
                  <a:pos x="279" y="185"/>
                </a:cxn>
                <a:cxn ang="0">
                  <a:pos x="297" y="233"/>
                </a:cxn>
                <a:cxn ang="0">
                  <a:pos x="303" y="284"/>
                </a:cxn>
                <a:cxn ang="0">
                  <a:pos x="297" y="335"/>
                </a:cxn>
                <a:cxn ang="0">
                  <a:pos x="279" y="383"/>
                </a:cxn>
                <a:cxn ang="0">
                  <a:pos x="251" y="427"/>
                </a:cxn>
                <a:cxn ang="0">
                  <a:pos x="214" y="465"/>
                </a:cxn>
                <a:cxn ang="0">
                  <a:pos x="169" y="496"/>
                </a:cxn>
                <a:cxn ang="0">
                  <a:pos x="118" y="520"/>
                </a:cxn>
                <a:cxn ang="0">
                  <a:pos x="61" y="535"/>
                </a:cxn>
                <a:cxn ang="0">
                  <a:pos x="0" y="540"/>
                </a:cxn>
                <a:cxn ang="0">
                  <a:pos x="34" y="562"/>
                </a:cxn>
                <a:cxn ang="0">
                  <a:pos x="98" y="550"/>
                </a:cxn>
                <a:cxn ang="0">
                  <a:pos x="158" y="529"/>
                </a:cxn>
                <a:cxn ang="0">
                  <a:pos x="210" y="499"/>
                </a:cxn>
                <a:cxn ang="0">
                  <a:pos x="255" y="462"/>
                </a:cxn>
                <a:cxn ang="0">
                  <a:pos x="291" y="417"/>
                </a:cxn>
                <a:cxn ang="0">
                  <a:pos x="315" y="367"/>
                </a:cxn>
                <a:cxn ang="0">
                  <a:pos x="329" y="312"/>
                </a:cxn>
              </a:cxnLst>
              <a:rect l="0" t="0" r="r" b="b"/>
              <a:pathLst>
                <a:path w="331" h="564">
                  <a:moveTo>
                    <a:pt x="331" y="284"/>
                  </a:moveTo>
                  <a:lnTo>
                    <a:pt x="329" y="255"/>
                  </a:lnTo>
                  <a:lnTo>
                    <a:pt x="324" y="229"/>
                  </a:lnTo>
                  <a:lnTo>
                    <a:pt x="315" y="202"/>
                  </a:lnTo>
                  <a:lnTo>
                    <a:pt x="305" y="177"/>
                  </a:lnTo>
                  <a:lnTo>
                    <a:pt x="291" y="152"/>
                  </a:lnTo>
                  <a:lnTo>
                    <a:pt x="275" y="129"/>
                  </a:lnTo>
                  <a:lnTo>
                    <a:pt x="255" y="107"/>
                  </a:lnTo>
                  <a:lnTo>
                    <a:pt x="234" y="88"/>
                  </a:lnTo>
                  <a:lnTo>
                    <a:pt x="210" y="69"/>
                  </a:lnTo>
                  <a:lnTo>
                    <a:pt x="185" y="53"/>
                  </a:lnTo>
                  <a:lnTo>
                    <a:pt x="158" y="39"/>
                  </a:lnTo>
                  <a:lnTo>
                    <a:pt x="128" y="25"/>
                  </a:lnTo>
                  <a:lnTo>
                    <a:pt x="98" y="15"/>
                  </a:lnTo>
                  <a:lnTo>
                    <a:pt x="67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22"/>
                  </a:lnTo>
                  <a:lnTo>
                    <a:pt x="30" y="25"/>
                  </a:lnTo>
                  <a:lnTo>
                    <a:pt x="61" y="31"/>
                  </a:lnTo>
                  <a:lnTo>
                    <a:pt x="90" y="38"/>
                  </a:lnTo>
                  <a:lnTo>
                    <a:pt x="118" y="47"/>
                  </a:lnTo>
                  <a:lnTo>
                    <a:pt x="144" y="58"/>
                  </a:lnTo>
                  <a:lnTo>
                    <a:pt x="169" y="71"/>
                  </a:lnTo>
                  <a:lnTo>
                    <a:pt x="193" y="87"/>
                  </a:lnTo>
                  <a:lnTo>
                    <a:pt x="214" y="104"/>
                  </a:lnTo>
                  <a:lnTo>
                    <a:pt x="234" y="122"/>
                  </a:lnTo>
                  <a:lnTo>
                    <a:pt x="251" y="142"/>
                  </a:lnTo>
                  <a:lnTo>
                    <a:pt x="266" y="163"/>
                  </a:lnTo>
                  <a:lnTo>
                    <a:pt x="279" y="185"/>
                  </a:lnTo>
                  <a:lnTo>
                    <a:pt x="289" y="208"/>
                  </a:lnTo>
                  <a:lnTo>
                    <a:pt x="297" y="233"/>
                  </a:lnTo>
                  <a:lnTo>
                    <a:pt x="301" y="258"/>
                  </a:lnTo>
                  <a:lnTo>
                    <a:pt x="303" y="284"/>
                  </a:lnTo>
                  <a:lnTo>
                    <a:pt x="301" y="310"/>
                  </a:lnTo>
                  <a:lnTo>
                    <a:pt x="297" y="335"/>
                  </a:lnTo>
                  <a:lnTo>
                    <a:pt x="289" y="359"/>
                  </a:lnTo>
                  <a:lnTo>
                    <a:pt x="279" y="383"/>
                  </a:lnTo>
                  <a:lnTo>
                    <a:pt x="266" y="405"/>
                  </a:lnTo>
                  <a:lnTo>
                    <a:pt x="251" y="427"/>
                  </a:lnTo>
                  <a:lnTo>
                    <a:pt x="234" y="446"/>
                  </a:lnTo>
                  <a:lnTo>
                    <a:pt x="214" y="465"/>
                  </a:lnTo>
                  <a:lnTo>
                    <a:pt x="193" y="481"/>
                  </a:lnTo>
                  <a:lnTo>
                    <a:pt x="169" y="496"/>
                  </a:lnTo>
                  <a:lnTo>
                    <a:pt x="144" y="509"/>
                  </a:lnTo>
                  <a:lnTo>
                    <a:pt x="118" y="520"/>
                  </a:lnTo>
                  <a:lnTo>
                    <a:pt x="90" y="528"/>
                  </a:lnTo>
                  <a:lnTo>
                    <a:pt x="61" y="535"/>
                  </a:lnTo>
                  <a:lnTo>
                    <a:pt x="30" y="539"/>
                  </a:lnTo>
                  <a:lnTo>
                    <a:pt x="0" y="540"/>
                  </a:lnTo>
                  <a:lnTo>
                    <a:pt x="0" y="564"/>
                  </a:lnTo>
                  <a:lnTo>
                    <a:pt x="34" y="562"/>
                  </a:lnTo>
                  <a:lnTo>
                    <a:pt x="67" y="558"/>
                  </a:lnTo>
                  <a:lnTo>
                    <a:pt x="98" y="550"/>
                  </a:lnTo>
                  <a:lnTo>
                    <a:pt x="128" y="541"/>
                  </a:lnTo>
                  <a:lnTo>
                    <a:pt x="158" y="529"/>
                  </a:lnTo>
                  <a:lnTo>
                    <a:pt x="185" y="516"/>
                  </a:lnTo>
                  <a:lnTo>
                    <a:pt x="210" y="499"/>
                  </a:lnTo>
                  <a:lnTo>
                    <a:pt x="234" y="481"/>
                  </a:lnTo>
                  <a:lnTo>
                    <a:pt x="255" y="462"/>
                  </a:lnTo>
                  <a:lnTo>
                    <a:pt x="275" y="440"/>
                  </a:lnTo>
                  <a:lnTo>
                    <a:pt x="291" y="417"/>
                  </a:lnTo>
                  <a:lnTo>
                    <a:pt x="305" y="392"/>
                  </a:lnTo>
                  <a:lnTo>
                    <a:pt x="315" y="367"/>
                  </a:lnTo>
                  <a:lnTo>
                    <a:pt x="324" y="340"/>
                  </a:lnTo>
                  <a:lnTo>
                    <a:pt x="329" y="312"/>
                  </a:lnTo>
                  <a:lnTo>
                    <a:pt x="331" y="2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2718" y="2624"/>
              <a:ext cx="185" cy="65"/>
            </a:xfrm>
            <a:custGeom>
              <a:avLst/>
              <a:gdLst/>
              <a:ahLst/>
              <a:cxnLst>
                <a:cxn ang="0">
                  <a:pos x="185" y="41"/>
                </a:cxn>
                <a:cxn ang="0">
                  <a:pos x="164" y="41"/>
                </a:cxn>
                <a:cxn ang="0">
                  <a:pos x="142" y="39"/>
                </a:cxn>
                <a:cxn ang="0">
                  <a:pos x="119" y="36"/>
                </a:cxn>
                <a:cxn ang="0">
                  <a:pos x="98" y="32"/>
                </a:cxn>
                <a:cxn ang="0">
                  <a:pos x="76" y="26"/>
                </a:cxn>
                <a:cxn ang="0">
                  <a:pos x="55" y="19"/>
                </a:cxn>
                <a:cxn ang="0">
                  <a:pos x="34" y="11"/>
                </a:cxn>
                <a:cxn ang="0">
                  <a:pos x="14" y="0"/>
                </a:cxn>
                <a:cxn ang="0">
                  <a:pos x="0" y="20"/>
                </a:cxn>
                <a:cxn ang="0">
                  <a:pos x="22" y="31"/>
                </a:cxn>
                <a:cxn ang="0">
                  <a:pos x="45" y="40"/>
                </a:cxn>
                <a:cxn ang="0">
                  <a:pos x="67" y="47"/>
                </a:cxn>
                <a:cxn ang="0">
                  <a:pos x="90" y="54"/>
                </a:cxn>
                <a:cxn ang="0">
                  <a:pos x="112" y="59"/>
                </a:cxn>
                <a:cxn ang="0">
                  <a:pos x="136" y="62"/>
                </a:cxn>
                <a:cxn ang="0">
                  <a:pos x="159" y="64"/>
                </a:cxn>
                <a:cxn ang="0">
                  <a:pos x="183" y="65"/>
                </a:cxn>
                <a:cxn ang="0">
                  <a:pos x="185" y="41"/>
                </a:cxn>
              </a:cxnLst>
              <a:rect l="0" t="0" r="r" b="b"/>
              <a:pathLst>
                <a:path w="185" h="65">
                  <a:moveTo>
                    <a:pt x="185" y="41"/>
                  </a:moveTo>
                  <a:lnTo>
                    <a:pt x="164" y="41"/>
                  </a:lnTo>
                  <a:lnTo>
                    <a:pt x="142" y="39"/>
                  </a:lnTo>
                  <a:lnTo>
                    <a:pt x="119" y="36"/>
                  </a:lnTo>
                  <a:lnTo>
                    <a:pt x="98" y="32"/>
                  </a:lnTo>
                  <a:lnTo>
                    <a:pt x="76" y="26"/>
                  </a:lnTo>
                  <a:lnTo>
                    <a:pt x="55" y="19"/>
                  </a:lnTo>
                  <a:lnTo>
                    <a:pt x="34" y="11"/>
                  </a:lnTo>
                  <a:lnTo>
                    <a:pt x="14" y="0"/>
                  </a:lnTo>
                  <a:lnTo>
                    <a:pt x="0" y="20"/>
                  </a:lnTo>
                  <a:lnTo>
                    <a:pt x="22" y="31"/>
                  </a:lnTo>
                  <a:lnTo>
                    <a:pt x="45" y="40"/>
                  </a:lnTo>
                  <a:lnTo>
                    <a:pt x="67" y="47"/>
                  </a:lnTo>
                  <a:lnTo>
                    <a:pt x="90" y="54"/>
                  </a:lnTo>
                  <a:lnTo>
                    <a:pt x="112" y="59"/>
                  </a:lnTo>
                  <a:lnTo>
                    <a:pt x="136" y="62"/>
                  </a:lnTo>
                  <a:lnTo>
                    <a:pt x="159" y="64"/>
                  </a:lnTo>
                  <a:lnTo>
                    <a:pt x="183" y="65"/>
                  </a:lnTo>
                  <a:lnTo>
                    <a:pt x="185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3348000" y="928670"/>
            <a:ext cx="2160000" cy="468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You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6336000" y="2016000"/>
            <a:ext cx="2160000" cy="468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Marketer</a:t>
            </a: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360000" y="2016000"/>
            <a:ext cx="2160000" cy="468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Lender</a:t>
            </a: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360000" y="3744000"/>
            <a:ext cx="2160000" cy="468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Valued Advisor</a:t>
            </a: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3348000" y="4824000"/>
            <a:ext cx="2160000" cy="468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Accountant</a:t>
            </a:r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6336000" y="3744000"/>
            <a:ext cx="2160000" cy="468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Crop Consultant</a:t>
            </a: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CA" sz="3600" b="1" dirty="0" smtClean="0">
                <a:solidFill>
                  <a:schemeClr val="accent3">
                    <a:lumMod val="50000"/>
                  </a:schemeClr>
                </a:solidFill>
              </a:rPr>
              <a:t>Family Business Communication</a:t>
            </a:r>
            <a:endParaRPr lang="en-C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Someone to Champion the meeting process</a:t>
            </a:r>
          </a:p>
          <a:p>
            <a:r>
              <a:rPr lang="en-CA" dirty="0" smtClean="0"/>
              <a:t>Set time and place for meeting</a:t>
            </a:r>
          </a:p>
          <a:p>
            <a:r>
              <a:rPr lang="en-CA" dirty="0" smtClean="0"/>
              <a:t>Ask everyone for input into agenda</a:t>
            </a:r>
          </a:p>
          <a:p>
            <a:r>
              <a:rPr lang="en-CA" dirty="0" smtClean="0"/>
              <a:t>Circulate agenda</a:t>
            </a:r>
          </a:p>
          <a:p>
            <a:r>
              <a:rPr lang="en-CA" dirty="0" smtClean="0"/>
              <a:t>Make sure up to date financials are presented</a:t>
            </a:r>
          </a:p>
          <a:p>
            <a:r>
              <a:rPr lang="en-CA" dirty="0" smtClean="0"/>
              <a:t>Ensure Activity plans are up to date.</a:t>
            </a:r>
            <a:endParaRPr lang="en-CA" dirty="0"/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Types of Ownership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Corporation</a:t>
            </a:r>
          </a:p>
          <a:p>
            <a:r>
              <a:rPr lang="en-US" dirty="0" smtClean="0"/>
              <a:t>Sole Proprietorship</a:t>
            </a:r>
          </a:p>
          <a:p>
            <a:r>
              <a:rPr lang="en-US" dirty="0" smtClean="0"/>
              <a:t>Partnership</a:t>
            </a:r>
          </a:p>
          <a:p>
            <a:r>
              <a:rPr lang="en-US" dirty="0" smtClean="0"/>
              <a:t>Capital Partnership</a:t>
            </a:r>
          </a:p>
          <a:p>
            <a:r>
              <a:rPr lang="en-US" dirty="0" smtClean="0"/>
              <a:t>Joint Venture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47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Corporation-2016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Restructure the shares of the corporation</a:t>
            </a:r>
          </a:p>
          <a:p>
            <a:r>
              <a:rPr lang="en-US" sz="2400" dirty="0" smtClean="0"/>
              <a:t>Farm is worth $2,000,000 and owes $400,000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03648" y="2708920"/>
            <a:ext cx="36004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Founder’s Equity $1,600,000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88224" y="2708920"/>
            <a:ext cx="10801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Lender</a:t>
            </a:r>
          </a:p>
          <a:p>
            <a:pPr algn="ctr"/>
            <a:r>
              <a:rPr lang="en-US" dirty="0" smtClean="0"/>
              <a:t>$400,000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42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Corporation-2016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Restructure the shares of the corporation</a:t>
            </a:r>
          </a:p>
          <a:p>
            <a:r>
              <a:rPr lang="en-US" sz="2400" dirty="0" smtClean="0"/>
              <a:t>Farm is worth $2,000,000 and owes $400,000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03648" y="2708920"/>
            <a:ext cx="36004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Founders Equity $1,600,000</a:t>
            </a:r>
          </a:p>
          <a:p>
            <a:pPr algn="ctr"/>
            <a:r>
              <a:rPr lang="en-US" dirty="0" smtClean="0"/>
              <a:t>Frozen Shares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88224" y="2708920"/>
            <a:ext cx="10801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Lender</a:t>
            </a:r>
          </a:p>
          <a:p>
            <a:pPr algn="ctr"/>
            <a:r>
              <a:rPr lang="en-US" dirty="0" smtClean="0"/>
              <a:t>$400,000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3203848" y="3573016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67744" y="4149080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Entrant $1</a:t>
            </a:r>
          </a:p>
          <a:p>
            <a:pPr algn="ctr"/>
            <a:r>
              <a:rPr lang="en-US" dirty="0" smtClean="0"/>
              <a:t>Growth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27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Corporation-2021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5 years-farm worth $2,400,000, cash $50,000 &amp; debt $300,000 </a:t>
            </a:r>
          </a:p>
          <a:p>
            <a:r>
              <a:rPr lang="en-US" sz="2000" dirty="0" smtClean="0"/>
              <a:t>Corporation bought $50,000 shares each year for 5 yrs. </a:t>
            </a:r>
          </a:p>
          <a:p>
            <a:r>
              <a:rPr lang="en-US" sz="2000" dirty="0" smtClean="0"/>
              <a:t>Corporation made $10,000 per year and is in corporation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403648" y="2708920"/>
            <a:ext cx="36004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Founder’s Equity $1,350,000</a:t>
            </a:r>
          </a:p>
          <a:p>
            <a:pPr algn="ctr"/>
            <a:r>
              <a:rPr lang="en-US" dirty="0" smtClean="0"/>
              <a:t>Frozen Shares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88224" y="2708920"/>
            <a:ext cx="10801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Lender</a:t>
            </a:r>
          </a:p>
          <a:p>
            <a:pPr algn="ctr"/>
            <a:r>
              <a:rPr lang="en-US" dirty="0" smtClean="0"/>
              <a:t>$300,000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3203848" y="3573016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67744" y="4149080"/>
            <a:ext cx="19442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Entrant $850,000 of</a:t>
            </a:r>
          </a:p>
          <a:p>
            <a:pPr algn="ctr"/>
            <a:r>
              <a:rPr lang="en-US" dirty="0" smtClean="0"/>
              <a:t>Growing Shares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30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New Entrant’s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new entrant’s equity is reflected in his grow shares. The company has paid him/her a salary as well as anyone else who worked on the farm. Extra funds were used to pay $50,000 per yr. to by founders’ shares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5656" y="3429000"/>
            <a:ext cx="597666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Inflation of $400,000</a:t>
            </a:r>
          </a:p>
          <a:p>
            <a:pPr algn="ctr"/>
            <a:r>
              <a:rPr lang="en-US" dirty="0" smtClean="0"/>
              <a:t>Debt reduction of $100,000</a:t>
            </a:r>
          </a:p>
          <a:p>
            <a:pPr algn="ctr"/>
            <a:r>
              <a:rPr lang="en-US" dirty="0" smtClean="0"/>
              <a:t>Purchase  of owner’s shares $250,000</a:t>
            </a:r>
          </a:p>
          <a:p>
            <a:pPr algn="ctr"/>
            <a:r>
              <a:rPr lang="en-US" dirty="0" smtClean="0"/>
              <a:t>Cash or assets purchased from cash $50,000</a:t>
            </a:r>
          </a:p>
          <a:p>
            <a:pPr algn="ctr"/>
            <a:r>
              <a:rPr lang="en-US" dirty="0" smtClean="0"/>
              <a:t>Total value of new entrant’s growth share is $850,00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9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144000" y="0"/>
            <a:ext cx="72000" cy="622547"/>
          </a:xfrm>
          <a:prstGeom prst="rect">
            <a:avLst/>
          </a:prstGeom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907704" y="330159"/>
            <a:ext cx="6468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3">
                    <a:lumMod val="50000"/>
                  </a:schemeClr>
                </a:solidFill>
              </a:rPr>
              <a:t>Our Planning </a:t>
            </a:r>
            <a:r>
              <a:rPr lang="en-CA" sz="3200" b="1" dirty="0">
                <a:solidFill>
                  <a:schemeClr val="accent3">
                    <a:lumMod val="50000"/>
                  </a:schemeClr>
                </a:solidFill>
              </a:rPr>
              <a:t>Process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69" y="99326"/>
            <a:ext cx="516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Farm Succession Plans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4" y="974017"/>
            <a:ext cx="7680960" cy="45500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Corporation-2016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Restructure the shares of the corporation</a:t>
            </a:r>
          </a:p>
          <a:p>
            <a:r>
              <a:rPr lang="en-US" sz="2400" dirty="0" smtClean="0"/>
              <a:t>Farm is worth $2,000,000 and owes $400,000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03648" y="2708920"/>
            <a:ext cx="36004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Founder’s Equity $1,600,000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88224" y="2708920"/>
            <a:ext cx="10801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Lender</a:t>
            </a:r>
          </a:p>
          <a:p>
            <a:pPr algn="ctr"/>
            <a:r>
              <a:rPr lang="en-US" dirty="0" smtClean="0"/>
              <a:t>$400,000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7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Corporation-2016 (New Entrant has $150,000)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Restructure the shares of the corporation</a:t>
            </a:r>
          </a:p>
          <a:p>
            <a:r>
              <a:rPr lang="en-US" sz="2000" dirty="0" smtClean="0"/>
              <a:t>Farm is worth $2,000,000 and owed $400,000</a:t>
            </a:r>
            <a:endParaRPr lang="en-US" sz="2000" dirty="0"/>
          </a:p>
          <a:p>
            <a:r>
              <a:rPr lang="en-US" sz="2000" dirty="0" smtClean="0"/>
              <a:t>Founder wants $500,000 up front new entrant has $150,000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403648" y="2878525"/>
            <a:ext cx="36004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Founders Equity $1,100,000</a:t>
            </a:r>
          </a:p>
          <a:p>
            <a:pPr algn="ctr"/>
            <a:r>
              <a:rPr lang="en-US" dirty="0" smtClean="0"/>
              <a:t>Frozen Shares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89664" y="2878525"/>
            <a:ext cx="10801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Lender</a:t>
            </a:r>
          </a:p>
          <a:p>
            <a:pPr algn="ctr"/>
            <a:r>
              <a:rPr lang="en-US" dirty="0" smtClean="0"/>
              <a:t>$750,000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3203848" y="3573016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67744" y="4221088"/>
            <a:ext cx="1944216" cy="622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Entrant $1</a:t>
            </a:r>
          </a:p>
          <a:p>
            <a:pPr algn="ctr"/>
            <a:r>
              <a:rPr lang="en-US" dirty="0" smtClean="0"/>
              <a:t>Growth Share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84278" y="28785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New Entrant as lender</a:t>
            </a:r>
          </a:p>
          <a:p>
            <a:pPr algn="ctr"/>
            <a:r>
              <a:rPr lang="en-US" sz="1400" dirty="0" smtClean="0"/>
              <a:t>$150,000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8104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Capital Partnership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Concept</a:t>
            </a:r>
          </a:p>
          <a:p>
            <a:pPr lvl="1"/>
            <a:r>
              <a:rPr lang="en-US" dirty="0" smtClean="0"/>
              <a:t>Similar to corporation but no shares &amp; New Entrant buys founders’ units</a:t>
            </a:r>
          </a:p>
          <a:p>
            <a:pPr lvl="1"/>
            <a:r>
              <a:rPr lang="en-US" dirty="0" smtClean="0"/>
              <a:t>Growth would go to: </a:t>
            </a:r>
          </a:p>
          <a:p>
            <a:pPr lvl="2"/>
            <a:r>
              <a:rPr lang="en-US" dirty="0" smtClean="0"/>
              <a:t>Partnership Growth Units</a:t>
            </a:r>
          </a:p>
          <a:p>
            <a:pPr lvl="2"/>
            <a:r>
              <a:rPr lang="en-US" dirty="0" smtClean="0"/>
              <a:t>Partnership Income Units</a:t>
            </a:r>
          </a:p>
          <a:p>
            <a:pPr marL="0" indent="0">
              <a:buNone/>
            </a:pPr>
            <a:r>
              <a:rPr lang="en-US" sz="2000" i="1" dirty="0" smtClean="0"/>
              <a:t>Check with a knowledgeable tax specialist for feasibility in your circumstance</a:t>
            </a:r>
            <a:endParaRPr lang="en-US" sz="20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68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Partnership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party brings something to the partnership</a:t>
            </a:r>
          </a:p>
          <a:p>
            <a:r>
              <a:rPr lang="en-US" dirty="0" smtClean="0"/>
              <a:t>Partnership receives all income- pays all expenses</a:t>
            </a:r>
          </a:p>
          <a:p>
            <a:r>
              <a:rPr lang="en-US" dirty="0" smtClean="0"/>
              <a:t>Excess goes into an equity account which is tracked every year.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16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Partnership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608" y="1774230"/>
            <a:ext cx="12344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Founding Owner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52120" y="1774230"/>
            <a:ext cx="11521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Entrant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3728" y="3140968"/>
            <a:ext cx="36724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Partnership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08104" y="2688630"/>
            <a:ext cx="360040" cy="452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796136" y="2688630"/>
            <a:ext cx="360040" cy="452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195736" y="2688630"/>
            <a:ext cx="288032" cy="452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07704" y="2688630"/>
            <a:ext cx="288032" cy="452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95936" y="393305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990537" y="3933056"/>
            <a:ext cx="5399" cy="51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83768" y="4443400"/>
            <a:ext cx="3168351" cy="641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Equity Accounts for all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53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Equity Accounts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79590372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3257626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0554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Original Owner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Entrant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4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26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22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0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--------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8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79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end Totals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$24,000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2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r>
                        <a:rPr lang="en-US" baseline="0" dirty="0" smtClean="0"/>
                        <a:t>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35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Balance in equity account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579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445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Partnerships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Pros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Easy to get in and out of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Flexible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Good for start 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No WSIB for partners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No unemployment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Liability for each other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Not as formal as corp.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Not as tax effective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Could take longer to build equity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77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Joint Venture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for two entities that have something to offer</a:t>
            </a:r>
          </a:p>
          <a:p>
            <a:r>
              <a:rPr lang="en-US" dirty="0" smtClean="0"/>
              <a:t>Much like a partnership in that both entities work together</a:t>
            </a:r>
          </a:p>
          <a:p>
            <a:r>
              <a:rPr lang="en-US" dirty="0" smtClean="0"/>
              <a:t>Set up as a short term arrangement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34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Income Sharing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i.e. Sharecropper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 supplies the assets</a:t>
            </a:r>
          </a:p>
          <a:p>
            <a:r>
              <a:rPr lang="en-US" dirty="0" smtClean="0"/>
              <a:t>New entrant supplies the labour</a:t>
            </a:r>
          </a:p>
          <a:p>
            <a:r>
              <a:rPr lang="en-US" dirty="0" smtClean="0"/>
              <a:t>100% sharing to build saving &amp; experience</a:t>
            </a:r>
          </a:p>
          <a:p>
            <a:r>
              <a:rPr lang="en-US" dirty="0" smtClean="0"/>
              <a:t>100% sharing with right to purchase</a:t>
            </a:r>
          </a:p>
          <a:p>
            <a:r>
              <a:rPr lang="en-US" dirty="0" smtClean="0"/>
              <a:t>New Entrant could have a small entity - needs more income so income shares with 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320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Sole Proprietorship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sale for fair market value with vendor holding mortgage</a:t>
            </a:r>
          </a:p>
          <a:p>
            <a:r>
              <a:rPr lang="en-US" dirty="0" smtClean="0"/>
              <a:t>Allows for a menu of financing alternatives</a:t>
            </a:r>
          </a:p>
          <a:p>
            <a:r>
              <a:rPr lang="en-US" dirty="0" smtClean="0"/>
              <a:t>Could be an issue with Capital Gains tax up front</a:t>
            </a:r>
          </a:p>
          <a:p>
            <a:r>
              <a:rPr lang="en-US" dirty="0" smtClean="0"/>
              <a:t>Not very flexible but secure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6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0"/>
            <a:ext cx="6572264" cy="1417638"/>
          </a:xfrm>
        </p:spPr>
        <p:txBody>
          <a:bodyPr>
            <a:normAutofit/>
          </a:bodyPr>
          <a:lstStyle/>
          <a:p>
            <a:r>
              <a:rPr lang="en-CA" dirty="0" smtClean="0"/>
              <a:t> 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Goals and Dreams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000" y="1413000"/>
            <a:ext cx="5184000" cy="4032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CA" dirty="0" smtClean="0"/>
              <a:t>Founders’ Personal Goals</a:t>
            </a:r>
          </a:p>
          <a:p>
            <a:pPr algn="ctr">
              <a:buNone/>
            </a:pPr>
            <a:r>
              <a:rPr lang="en-CA" dirty="0" smtClean="0"/>
              <a:t>Successors’ Personal Goals</a:t>
            </a:r>
          </a:p>
          <a:p>
            <a:pPr algn="ctr">
              <a:buNone/>
            </a:pPr>
            <a:r>
              <a:rPr lang="en-CA" dirty="0" smtClean="0"/>
              <a:t>                       </a:t>
            </a:r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Founders’ Business Goals</a:t>
            </a:r>
          </a:p>
          <a:p>
            <a:pPr algn="ctr">
              <a:buNone/>
            </a:pPr>
            <a:r>
              <a:rPr lang="en-CA" dirty="0" smtClean="0"/>
              <a:t>Successors’ Business Goals</a:t>
            </a:r>
          </a:p>
          <a:p>
            <a:endParaRPr lang="en-CA" dirty="0" smtClean="0"/>
          </a:p>
          <a:p>
            <a:pPr lvl="2"/>
            <a:endParaRPr lang="en-CA" dirty="0"/>
          </a:p>
        </p:txBody>
      </p:sp>
      <p:sp>
        <p:nvSpPr>
          <p:cNvPr id="5" name="Down Arrow 4"/>
          <p:cNvSpPr/>
          <p:nvPr/>
        </p:nvSpPr>
        <p:spPr>
          <a:xfrm>
            <a:off x="3023828" y="2564904"/>
            <a:ext cx="3096344" cy="15480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Are they  compatible</a:t>
            </a:r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Contingency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“5 D’s” of Contingency Planning</a:t>
            </a:r>
          </a:p>
          <a:p>
            <a:r>
              <a:rPr lang="en-US" dirty="0" smtClean="0"/>
              <a:t>Death</a:t>
            </a:r>
          </a:p>
          <a:p>
            <a:r>
              <a:rPr lang="en-US" dirty="0" smtClean="0"/>
              <a:t>Disability</a:t>
            </a:r>
          </a:p>
          <a:p>
            <a:r>
              <a:rPr lang="en-US" dirty="0" smtClean="0"/>
              <a:t>Dissolving shares</a:t>
            </a:r>
          </a:p>
          <a:p>
            <a:r>
              <a:rPr lang="en-US" dirty="0" smtClean="0"/>
              <a:t>Divorce</a:t>
            </a:r>
          </a:p>
          <a:p>
            <a:r>
              <a:rPr lang="en-US" dirty="0" smtClean="0"/>
              <a:t>Disagreement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688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Death of a Parent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a parent(s) pass?</a:t>
            </a:r>
          </a:p>
          <a:p>
            <a:r>
              <a:rPr lang="en-US" dirty="0" smtClean="0"/>
              <a:t>Who owns what?</a:t>
            </a:r>
          </a:p>
          <a:p>
            <a:r>
              <a:rPr lang="en-US" dirty="0" smtClean="0"/>
              <a:t>What do non-farm children receive (Fairness)?</a:t>
            </a:r>
          </a:p>
          <a:p>
            <a:r>
              <a:rPr lang="en-US" dirty="0" smtClean="0"/>
              <a:t>How is estate fairness funded?</a:t>
            </a:r>
          </a:p>
          <a:p>
            <a:r>
              <a:rPr lang="en-US" dirty="0" smtClean="0"/>
              <a:t>Testamentary agreement between parents?</a:t>
            </a:r>
          </a:p>
          <a:p>
            <a:r>
              <a:rPr lang="en-US" dirty="0" smtClean="0"/>
              <a:t>Who runs (manages) the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27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Death of the Farm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anagement of the business?</a:t>
            </a:r>
          </a:p>
          <a:p>
            <a:r>
              <a:rPr lang="en-US" dirty="0"/>
              <a:t>I</a:t>
            </a:r>
            <a:r>
              <a:rPr lang="en-US" dirty="0" smtClean="0"/>
              <a:t>n business with in-laws new partner?</a:t>
            </a:r>
          </a:p>
          <a:p>
            <a:r>
              <a:rPr lang="en-US" dirty="0" smtClean="0"/>
              <a:t>Is an in-law bought out, if so –what value?</a:t>
            </a:r>
          </a:p>
          <a:p>
            <a:r>
              <a:rPr lang="en-US" dirty="0" smtClean="0"/>
              <a:t>How is it funded?</a:t>
            </a:r>
          </a:p>
          <a:p>
            <a:r>
              <a:rPr lang="en-US" dirty="0" smtClean="0"/>
              <a:t>Does it differ now compared to 20 years?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76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difference between mental and physical impairment?</a:t>
            </a:r>
          </a:p>
          <a:p>
            <a:r>
              <a:rPr lang="en-US" dirty="0" smtClean="0"/>
              <a:t>Is it different if just child and parent involved compared to siblings owning the business?</a:t>
            </a:r>
          </a:p>
          <a:p>
            <a:r>
              <a:rPr lang="en-US" dirty="0" smtClean="0"/>
              <a:t>Who calls the shot if voting power is in hands of Power of Attorney who is not the farm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928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isability insurance available to fund living?</a:t>
            </a:r>
          </a:p>
          <a:p>
            <a:r>
              <a:rPr lang="en-US" dirty="0" smtClean="0"/>
              <a:t>Should there be an optional buy-out?</a:t>
            </a:r>
          </a:p>
          <a:p>
            <a:r>
              <a:rPr lang="en-US" dirty="0" smtClean="0"/>
              <a:t>If so when is it implemented? </a:t>
            </a:r>
          </a:p>
          <a:p>
            <a:r>
              <a:rPr lang="en-US" dirty="0" smtClean="0"/>
              <a:t>What triggers an optional buy-out?</a:t>
            </a:r>
          </a:p>
          <a:p>
            <a:r>
              <a:rPr lang="en-US" dirty="0" smtClean="0"/>
              <a:t>What does funding look like?</a:t>
            </a:r>
          </a:p>
          <a:p>
            <a:r>
              <a:rPr lang="en-US" dirty="0" smtClean="0"/>
              <a:t>Where does the disabled person live?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2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Dissolving 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a value determined?</a:t>
            </a:r>
          </a:p>
          <a:p>
            <a:pPr lvl="1"/>
            <a:r>
              <a:rPr lang="en-US" dirty="0" smtClean="0"/>
              <a:t>Fair market value</a:t>
            </a:r>
          </a:p>
          <a:p>
            <a:pPr lvl="2"/>
            <a:r>
              <a:rPr lang="en-US" dirty="0" smtClean="0"/>
              <a:t>One appraiser, two and use average??</a:t>
            </a:r>
          </a:p>
          <a:p>
            <a:pPr lvl="1"/>
            <a:r>
              <a:rPr lang="en-US" dirty="0" smtClean="0"/>
              <a:t>Shot-gun clause </a:t>
            </a:r>
          </a:p>
          <a:p>
            <a:pPr lvl="1"/>
            <a:r>
              <a:rPr lang="en-US" dirty="0" smtClean="0"/>
              <a:t>Lawyer acts as auctioneer </a:t>
            </a:r>
          </a:p>
          <a:p>
            <a:r>
              <a:rPr lang="en-US" dirty="0" smtClean="0"/>
              <a:t>A child who exits early is entitled to ????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900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Dissolving 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Funding of buy-out</a:t>
            </a:r>
          </a:p>
          <a:p>
            <a:r>
              <a:rPr lang="en-US" dirty="0" smtClean="0"/>
              <a:t>In case of death life insurance best alternative</a:t>
            </a:r>
          </a:p>
          <a:p>
            <a:r>
              <a:rPr lang="en-US" dirty="0" smtClean="0"/>
              <a:t>If funded by borrowed funds be creative:</a:t>
            </a:r>
          </a:p>
          <a:p>
            <a:pPr lvl="1"/>
            <a:r>
              <a:rPr lang="en-US" dirty="0" smtClean="0"/>
              <a:t>An amount up front that the farm can afford</a:t>
            </a:r>
          </a:p>
          <a:p>
            <a:pPr lvl="1"/>
            <a:r>
              <a:rPr lang="en-US" dirty="0" smtClean="0"/>
              <a:t>Payments 2-5 yrs.-20 yr. amortization rate, prime + </a:t>
            </a:r>
          </a:p>
          <a:p>
            <a:pPr lvl="1"/>
            <a:r>
              <a:rPr lang="en-US" dirty="0" smtClean="0"/>
              <a:t>At year 2-5 balance due</a:t>
            </a:r>
          </a:p>
          <a:p>
            <a:pPr lvl="1"/>
            <a:r>
              <a:rPr lang="en-US" dirty="0" smtClean="0"/>
              <a:t>Using 25 year loan just spread it over 27-30 yrs.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701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Domestic Agreement</a:t>
            </a:r>
          </a:p>
          <a:p>
            <a:r>
              <a:rPr lang="en-US" dirty="0" smtClean="0"/>
              <a:t>Trusts</a:t>
            </a:r>
          </a:p>
          <a:p>
            <a:r>
              <a:rPr lang="en-US" dirty="0" smtClean="0"/>
              <a:t>Gifts after marriages</a:t>
            </a:r>
          </a:p>
          <a:p>
            <a:r>
              <a:rPr lang="en-US" dirty="0" smtClean="0"/>
              <a:t>Inheritances</a:t>
            </a:r>
          </a:p>
          <a:p>
            <a:r>
              <a:rPr lang="en-US" dirty="0" smtClean="0"/>
              <a:t>Sale - full market value parent holds mortgage</a:t>
            </a:r>
          </a:p>
        </p:txBody>
      </p:sp>
    </p:spTree>
    <p:extLst>
      <p:ext uri="{BB962C8B-B14F-4D97-AF65-F5344CB8AC3E}">
        <p14:creationId xmlns:p14="http://schemas.microsoft.com/office/powerpoint/2010/main" val="3809855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Domestic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1561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Always remember: </a:t>
            </a:r>
          </a:p>
          <a:p>
            <a:r>
              <a:rPr lang="en-US" dirty="0" smtClean="0"/>
              <a:t>Your </a:t>
            </a:r>
            <a:r>
              <a:rPr lang="en-US" dirty="0"/>
              <a:t>goals are </a:t>
            </a:r>
            <a:r>
              <a:rPr lang="en-US" dirty="0" smtClean="0"/>
              <a:t>similar: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is best for your children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want something for </a:t>
            </a:r>
            <a:r>
              <a:rPr lang="en-US" dirty="0" smtClean="0"/>
              <a:t>yourself</a:t>
            </a:r>
          </a:p>
          <a:p>
            <a:r>
              <a:rPr lang="en-US" dirty="0" smtClean="0"/>
              <a:t>It must not be signed under duress. </a:t>
            </a:r>
          </a:p>
          <a:p>
            <a:r>
              <a:rPr lang="en-US" dirty="0" smtClean="0"/>
              <a:t>Be fair to everyone. </a:t>
            </a:r>
          </a:p>
          <a:p>
            <a:pPr marL="0" indent="0">
              <a:buNone/>
            </a:pPr>
            <a:r>
              <a:rPr lang="en-US" dirty="0" smtClean="0"/>
              <a:t>Lawyers are needed now not when it occurs.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21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0"/>
            <a:ext cx="6715140" cy="1417638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Your Succession Team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428737"/>
            <a:ext cx="7901014" cy="3807638"/>
          </a:xfrm>
        </p:spPr>
        <p:txBody>
          <a:bodyPr>
            <a:normAutofit/>
          </a:bodyPr>
          <a:lstStyle/>
          <a:p>
            <a:r>
              <a:rPr lang="en-CA" dirty="0" smtClean="0"/>
              <a:t>Qualified Tax Advisor</a:t>
            </a:r>
          </a:p>
          <a:p>
            <a:r>
              <a:rPr lang="en-CA" dirty="0" smtClean="0"/>
              <a:t>Qualified Lawyer</a:t>
            </a:r>
          </a:p>
          <a:p>
            <a:r>
              <a:rPr lang="en-CA" dirty="0" smtClean="0"/>
              <a:t>Your Lender</a:t>
            </a:r>
          </a:p>
          <a:p>
            <a:r>
              <a:rPr lang="en-CA" dirty="0" smtClean="0"/>
              <a:t>Succession quarterback</a:t>
            </a:r>
          </a:p>
          <a:p>
            <a:r>
              <a:rPr lang="en-CA" dirty="0" smtClean="0"/>
              <a:t>Financial Adviser</a:t>
            </a:r>
          </a:p>
          <a:p>
            <a:pPr algn="ctr">
              <a:buNone/>
            </a:pPr>
            <a:r>
              <a:rPr lang="en-CA" sz="2400" i="1" dirty="0" smtClean="0">
                <a:solidFill>
                  <a:srgbClr val="00B050"/>
                </a:solidFill>
              </a:rPr>
              <a:t>Do not assume that one person knows it all. They all have different strengths</a:t>
            </a:r>
          </a:p>
          <a:p>
            <a:pPr>
              <a:buNone/>
            </a:pPr>
            <a:endParaRPr lang="en-CA" dirty="0"/>
          </a:p>
          <a:p>
            <a:endParaRPr lang="en-CA" dirty="0"/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4211959" y="255588"/>
            <a:ext cx="4682803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Comparison by Member</a:t>
            </a:r>
            <a:endParaRPr lang="en-US" sz="14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90650" y="1619250"/>
            <a:ext cx="622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u="sng">
              <a:latin typeface="Times" pitchFamily="18" charset="0"/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1196752"/>
            <a:ext cx="8229600" cy="468052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0"/>
            <a:ext cx="6786578" cy="1417638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Strategy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600201"/>
            <a:ext cx="7543824" cy="3400436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Sole proprietorship</a:t>
            </a:r>
          </a:p>
          <a:p>
            <a:r>
              <a:rPr lang="en-CA" dirty="0" smtClean="0"/>
              <a:t>Partnership or Joint Venture</a:t>
            </a:r>
          </a:p>
          <a:p>
            <a:r>
              <a:rPr lang="en-CA" dirty="0" smtClean="0"/>
              <a:t>Incorporation</a:t>
            </a:r>
          </a:p>
          <a:p>
            <a:r>
              <a:rPr lang="en-CA" dirty="0" smtClean="0"/>
              <a:t>Estate freeze</a:t>
            </a:r>
          </a:p>
          <a:p>
            <a:r>
              <a:rPr lang="en-CA" dirty="0" smtClean="0"/>
              <a:t>Risk Management</a:t>
            </a:r>
          </a:p>
          <a:p>
            <a:r>
              <a:rPr lang="en-CA" dirty="0" smtClean="0"/>
              <a:t>Sweat Equity</a:t>
            </a:r>
          </a:p>
          <a:p>
            <a:r>
              <a:rPr lang="en-CA" dirty="0" smtClean="0"/>
              <a:t>Estate Equalization</a:t>
            </a:r>
          </a:p>
          <a:p>
            <a:r>
              <a:rPr lang="en-CA" dirty="0" smtClean="0"/>
              <a:t>Gift or Inheritance for balance of assets</a:t>
            </a:r>
            <a:endParaRPr lang="en-CA" dirty="0"/>
          </a:p>
        </p:txBody>
      </p:sp>
    </p:spTree>
  </p:cSld>
  <p:clrMapOvr>
    <a:masterClrMapping/>
  </p:clrMapOvr>
  <p:transition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0"/>
            <a:ext cx="6786578" cy="1417638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Business Structures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600201"/>
            <a:ext cx="7686700" cy="347187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CA" b="1" dirty="0" smtClean="0"/>
              <a:t>Sole Proprietor- Partnership-Corporation</a:t>
            </a:r>
          </a:p>
          <a:p>
            <a:r>
              <a:rPr lang="en-CA" dirty="0" smtClean="0"/>
              <a:t>Taxation</a:t>
            </a:r>
          </a:p>
          <a:p>
            <a:r>
              <a:rPr lang="en-CA" dirty="0" smtClean="0"/>
              <a:t>Liability</a:t>
            </a:r>
          </a:p>
          <a:p>
            <a:r>
              <a:rPr lang="en-CA" dirty="0" smtClean="0"/>
              <a:t>Ownership control</a:t>
            </a:r>
          </a:p>
          <a:p>
            <a:r>
              <a:rPr lang="en-CA" dirty="0" smtClean="0"/>
              <a:t>Management control</a:t>
            </a:r>
          </a:p>
          <a:p>
            <a:r>
              <a:rPr lang="en-CA" dirty="0" smtClean="0"/>
              <a:t>Resources</a:t>
            </a:r>
          </a:p>
          <a:p>
            <a:r>
              <a:rPr lang="en-CA" dirty="0" smtClean="0"/>
              <a:t>Exit strategy</a:t>
            </a:r>
            <a:endParaRPr lang="en-CA" dirty="0"/>
          </a:p>
        </p:txBody>
      </p:sp>
    </p:spTree>
  </p:cSld>
  <p:clrMapOvr>
    <a:masterClrMapping/>
  </p:clrMapOvr>
  <p:transition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Will(s)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 Will</a:t>
            </a:r>
          </a:p>
          <a:p>
            <a:r>
              <a:rPr lang="en-US" dirty="0" smtClean="0"/>
              <a:t>Personal Will</a:t>
            </a:r>
          </a:p>
          <a:p>
            <a:r>
              <a:rPr lang="en-US" dirty="0" smtClean="0"/>
              <a:t>Land Will</a:t>
            </a:r>
          </a:p>
          <a:p>
            <a:r>
              <a:rPr lang="en-US" dirty="0" smtClean="0"/>
              <a:t>Draft it tomorrow. Review it 5 yrs. or sooner</a:t>
            </a:r>
          </a:p>
          <a:p>
            <a:r>
              <a:rPr lang="en-US" dirty="0" smtClean="0"/>
              <a:t>Have a competent tax advisor review it.</a:t>
            </a:r>
          </a:p>
          <a:p>
            <a:r>
              <a:rPr lang="en-US" dirty="0" smtClean="0"/>
              <a:t>Set up a Testamentary Trust (Henson Trust)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389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available to act</a:t>
            </a:r>
          </a:p>
          <a:p>
            <a:r>
              <a:rPr lang="en-US" dirty="0" smtClean="0"/>
              <a:t>Someone who thinks </a:t>
            </a:r>
          </a:p>
          <a:p>
            <a:r>
              <a:rPr lang="en-US" dirty="0" smtClean="0"/>
              <a:t>No conflict of interest</a:t>
            </a:r>
          </a:p>
          <a:p>
            <a:r>
              <a:rPr lang="en-US" dirty="0" smtClean="0"/>
              <a:t>Someone whom your heirs trust and respect</a:t>
            </a:r>
          </a:p>
          <a:p>
            <a:r>
              <a:rPr lang="en-US" dirty="0" smtClean="0"/>
              <a:t>Someone who knows agriculture</a:t>
            </a:r>
          </a:p>
          <a:p>
            <a:r>
              <a:rPr lang="en-US" dirty="0" smtClean="0"/>
              <a:t>Compensation-Gift vs. executor fees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568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Powers of Attorney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of Attorney for Finances</a:t>
            </a:r>
          </a:p>
          <a:p>
            <a:r>
              <a:rPr lang="en-US" dirty="0" smtClean="0"/>
              <a:t>Power of Attorney for Health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Chose wisely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Can they act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Appoint contingent powers of attorney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If two is it both or either/or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8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Growing Forward</a:t>
            </a:r>
          </a:p>
          <a:p>
            <a:r>
              <a:rPr lang="en-US" dirty="0" smtClean="0"/>
              <a:t>Workshop in Bruce Station Community Hall</a:t>
            </a:r>
          </a:p>
          <a:p>
            <a:r>
              <a:rPr lang="en-US" dirty="0" smtClean="0"/>
              <a:t>Register on OSCIA site</a:t>
            </a:r>
          </a:p>
          <a:p>
            <a:r>
              <a:rPr lang="en-US" dirty="0" smtClean="0"/>
              <a:t>Call Mary @ 705 561 6415</a:t>
            </a:r>
          </a:p>
          <a:p>
            <a:r>
              <a:rPr lang="en-US" sz="2400" b="1" i="1" dirty="0" smtClean="0"/>
              <a:t>Do not wait since if numbers do not dictate will not happen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7221589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144000" y="0"/>
            <a:ext cx="72000" cy="622547"/>
          </a:xfrm>
          <a:prstGeom prst="rect">
            <a:avLst/>
          </a:prstGeom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064000" y="260648"/>
            <a:ext cx="6468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003300"/>
                </a:solidFill>
              </a:rPr>
              <a:t>Our Planning </a:t>
            </a:r>
            <a:r>
              <a:rPr lang="en-CA" sz="3200" b="1" dirty="0">
                <a:solidFill>
                  <a:srgbClr val="003300"/>
                </a:solidFill>
              </a:rPr>
              <a:t>Process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51920" y="162000"/>
            <a:ext cx="516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Farm Succession Plans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4" y="974017"/>
            <a:ext cx="7680960" cy="455003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0"/>
            <a:ext cx="6715140" cy="1417638"/>
          </a:xfrm>
        </p:spPr>
        <p:txBody>
          <a:bodyPr>
            <a:normAutofit/>
          </a:bodyPr>
          <a:lstStyle/>
          <a:p>
            <a:r>
              <a:rPr lang="en-CA" sz="6000" b="1" dirty="0" smtClean="0">
                <a:solidFill>
                  <a:schemeClr val="accent3">
                    <a:lumMod val="50000"/>
                  </a:schemeClr>
                </a:solidFill>
              </a:rPr>
              <a:t>Note</a:t>
            </a:r>
            <a:endParaRPr lang="en-CA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428736"/>
            <a:ext cx="8115328" cy="38576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sz="3600" b="1" dirty="0" smtClean="0"/>
              <a:t>   I have enjoyed giving you this presentation and it is only my views as a succession quarterback.</a:t>
            </a:r>
          </a:p>
          <a:p>
            <a:pPr>
              <a:buNone/>
            </a:pPr>
            <a:r>
              <a:rPr lang="en-CA" sz="3600" b="1" dirty="0" smtClean="0"/>
              <a:t>   You MUST consult your taxation and legal professionals before you implement any of the strategies that I have outlined in this presentation</a:t>
            </a:r>
            <a:r>
              <a:rPr lang="en-CA" sz="3600" dirty="0" smtClean="0"/>
              <a:t>.</a:t>
            </a:r>
            <a:endParaRPr lang="en-CA" sz="3600" dirty="0"/>
          </a:p>
        </p:txBody>
      </p:sp>
    </p:spTree>
  </p:cSld>
  <p:clrMapOvr>
    <a:masterClrMapping/>
  </p:clrMapOvr>
  <p:transition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Any questions during or after session please text us at: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 smtClean="0"/>
              <a:t>519-437-9059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0848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144000" y="0"/>
            <a:ext cx="72000" cy="622547"/>
          </a:xfrm>
          <a:prstGeom prst="rect">
            <a:avLst/>
          </a:prstGeom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064000" y="260648"/>
            <a:ext cx="6468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3">
                    <a:lumMod val="50000"/>
                  </a:schemeClr>
                </a:solidFill>
              </a:rPr>
              <a:t>Our Planning </a:t>
            </a:r>
            <a:r>
              <a:rPr lang="en-CA" sz="3200" b="1" dirty="0">
                <a:solidFill>
                  <a:schemeClr val="accent3">
                    <a:lumMod val="50000"/>
                  </a:schemeClr>
                </a:solidFill>
              </a:rPr>
              <a:t>Process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90205" y="160882"/>
            <a:ext cx="516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Farm Succession Plans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4" y="974017"/>
            <a:ext cx="7680960" cy="45500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DXTMPPPT01.emf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0430" y="0"/>
            <a:ext cx="5286412" cy="5572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321004"/>
            <a:ext cx="307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/>
              <a:t>S.W.O.T.</a:t>
            </a:r>
            <a:endParaRPr lang="en-CA" sz="6600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563072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Business Plan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Clear Vision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Gives business owners a common goal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Establish SMART Goals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Improves communication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LPG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04DA2520F7A64E91EF3C43939FD3CD" ma:contentTypeVersion="2" ma:contentTypeDescription="Create a new document." ma:contentTypeScope="" ma:versionID="7e892651838598a7ac43243ce14f329c">
  <xsd:schema xmlns:xsd="http://www.w3.org/2001/XMLSchema" xmlns:xs="http://www.w3.org/2001/XMLSchema" xmlns:p="http://schemas.microsoft.com/office/2006/metadata/properties" xmlns:ns3="d1eea3b0-9897-408f-b51c-406cddbcb4d3" targetNamespace="http://schemas.microsoft.com/office/2006/metadata/properties" ma:root="true" ma:fieldsID="a765ad45be901e75e9c76ae596608906" ns3:_="">
    <xsd:import namespace="d1eea3b0-9897-408f-b51c-406cddbcb4d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ea3b0-9897-408f-b51c-406cddbcb4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BF8AF7-9735-4423-AE81-C72E2BBB00EC}">
  <ds:schemaRefs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d1eea3b0-9897-408f-b51c-406cddbcb4d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E536DF-4740-4B6E-B7BB-D2B45F958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ea3b0-9897-408f-b51c-406cddbcb4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3F6483-E127-4449-8D21-EFA3328F13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</TotalTime>
  <Words>1798</Words>
  <Application>Microsoft Office PowerPoint</Application>
  <PresentationFormat>On-screen Show (4:3)</PresentationFormat>
  <Paragraphs>543</Paragraphs>
  <Slides>68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AR JULIAN</vt:lpstr>
      <vt:lpstr>Arial</vt:lpstr>
      <vt:lpstr>Arial Black</vt:lpstr>
      <vt:lpstr>Batang</vt:lpstr>
      <vt:lpstr>Berlin Sans FB Demi</vt:lpstr>
      <vt:lpstr>Calibri</vt:lpstr>
      <vt:lpstr>Cambria</vt:lpstr>
      <vt:lpstr>Times</vt:lpstr>
      <vt:lpstr>Times New Roman</vt:lpstr>
      <vt:lpstr>Wingdings</vt:lpstr>
      <vt:lpstr>DLPG Theme 2</vt:lpstr>
      <vt:lpstr>PowerPoint Presentation</vt:lpstr>
      <vt:lpstr>PowerPoint Presentation</vt:lpstr>
      <vt:lpstr>For Your Family’s Sake</vt:lpstr>
      <vt:lpstr>PowerPoint Presentation</vt:lpstr>
      <vt:lpstr> Goals and Dreams</vt:lpstr>
      <vt:lpstr>PowerPoint Presentation</vt:lpstr>
      <vt:lpstr>PowerPoint Presentation</vt:lpstr>
      <vt:lpstr>PowerPoint Presentation</vt:lpstr>
      <vt:lpstr>Business Plan</vt:lpstr>
      <vt:lpstr>Risk Management</vt:lpstr>
      <vt:lpstr>Financial Analysis</vt:lpstr>
      <vt:lpstr> $48,000 after taxes-2% Inflation </vt:lpstr>
      <vt:lpstr>Financial Analysis</vt:lpstr>
      <vt:lpstr>PowerPoint Presentation</vt:lpstr>
      <vt:lpstr>Estate Equalization</vt:lpstr>
      <vt:lpstr>            Estate Analysis</vt:lpstr>
      <vt:lpstr>Identification of Skills </vt:lpstr>
      <vt:lpstr>PowerPoint Presentation</vt:lpstr>
      <vt:lpstr>Recognize the need for Change</vt:lpstr>
      <vt:lpstr>PowerPoint Presentation</vt:lpstr>
      <vt:lpstr>PowerPoint Presentation</vt:lpstr>
      <vt:lpstr>PowerPoint Presentation</vt:lpstr>
      <vt:lpstr>Managing Relationships    Managing Relationships    </vt:lpstr>
      <vt:lpstr>James Reimer</vt:lpstr>
      <vt:lpstr>Managing Relationships</vt:lpstr>
      <vt:lpstr>Managing Relationships</vt:lpstr>
      <vt:lpstr>Managing Relationships</vt:lpstr>
      <vt:lpstr>PowerPoint Presentation</vt:lpstr>
      <vt:lpstr>Desired results</vt:lpstr>
      <vt:lpstr>PowerPoint Presentation</vt:lpstr>
      <vt:lpstr>Activity Plans</vt:lpstr>
      <vt:lpstr>PowerPoint Presentation</vt:lpstr>
      <vt:lpstr>Farm Advisory Team</vt:lpstr>
      <vt:lpstr>Family Business Communication</vt:lpstr>
      <vt:lpstr>Types of Ownership </vt:lpstr>
      <vt:lpstr>Corporation-2016</vt:lpstr>
      <vt:lpstr>Corporation-2016</vt:lpstr>
      <vt:lpstr>Corporation-2021</vt:lpstr>
      <vt:lpstr>New Entrant’s Equity</vt:lpstr>
      <vt:lpstr>Corporation-2016</vt:lpstr>
      <vt:lpstr>Corporation-2016 (New Entrant has $150,000)</vt:lpstr>
      <vt:lpstr>Capital Partnership</vt:lpstr>
      <vt:lpstr>Partnership</vt:lpstr>
      <vt:lpstr>Partnership</vt:lpstr>
      <vt:lpstr>Equity Accounts</vt:lpstr>
      <vt:lpstr>Partnerships</vt:lpstr>
      <vt:lpstr>Joint Venture</vt:lpstr>
      <vt:lpstr>Income Sharing i.e. Sharecropper</vt:lpstr>
      <vt:lpstr>Sole Proprietorship</vt:lpstr>
      <vt:lpstr>Contingency Planning</vt:lpstr>
      <vt:lpstr>Death of a Parent</vt:lpstr>
      <vt:lpstr>Death of the Farm Child</vt:lpstr>
      <vt:lpstr>Disability</vt:lpstr>
      <vt:lpstr>Disability</vt:lpstr>
      <vt:lpstr>Dissolving Shares</vt:lpstr>
      <vt:lpstr>Dissolving Shares</vt:lpstr>
      <vt:lpstr>Divorce</vt:lpstr>
      <vt:lpstr>Domestic Contract</vt:lpstr>
      <vt:lpstr>Your Succession Team</vt:lpstr>
      <vt:lpstr>Strategy</vt:lpstr>
      <vt:lpstr>Business Structures</vt:lpstr>
      <vt:lpstr>Your Will(s)</vt:lpstr>
      <vt:lpstr>Executors</vt:lpstr>
      <vt:lpstr>Powers of Attorney</vt:lpstr>
      <vt:lpstr>Funding</vt:lpstr>
      <vt:lpstr>PowerPoint Presentation</vt:lpstr>
      <vt:lpstr>Note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Your Family’s Sake</dc:title>
  <dc:creator>Davies</dc:creator>
  <cp:lastModifiedBy>Len Davies</cp:lastModifiedBy>
  <cp:revision>137</cp:revision>
  <dcterms:created xsi:type="dcterms:W3CDTF">2010-01-24T14:45:31Z</dcterms:created>
  <dcterms:modified xsi:type="dcterms:W3CDTF">2016-02-05T22:13:46Z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0x0101002804DA2520F7A64E91EF3C43939FD3CD</vt:lpwstr>
  </property>
  <property fmtid="{D5CDD505-2E9C-101B-9397-08002B2CF9AE}" pid="3" name="IsMyDocuments">
    <vt:bool>true</vt:bool>
  </property>
</Properties>
</file>