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ctiveX/activeX1.xml" ContentType="application/vnd.ms-office.activeX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4"/>
  </p:sldMasterIdLst>
  <p:notesMasterIdLst>
    <p:notesMasterId r:id="rId45"/>
  </p:notesMasterIdLst>
  <p:sldIdLst>
    <p:sldId id="306" r:id="rId5"/>
    <p:sldId id="355" r:id="rId6"/>
    <p:sldId id="358" r:id="rId7"/>
    <p:sldId id="359" r:id="rId8"/>
    <p:sldId id="360" r:id="rId9"/>
    <p:sldId id="362" r:id="rId10"/>
    <p:sldId id="364" r:id="rId11"/>
    <p:sldId id="398" r:id="rId12"/>
    <p:sldId id="366" r:id="rId13"/>
    <p:sldId id="361" r:id="rId14"/>
    <p:sldId id="368" r:id="rId15"/>
    <p:sldId id="389" r:id="rId16"/>
    <p:sldId id="369" r:id="rId17"/>
    <p:sldId id="370" r:id="rId18"/>
    <p:sldId id="371" r:id="rId19"/>
    <p:sldId id="372" r:id="rId20"/>
    <p:sldId id="373" r:id="rId21"/>
    <p:sldId id="374" r:id="rId22"/>
    <p:sldId id="392" r:id="rId23"/>
    <p:sldId id="393" r:id="rId24"/>
    <p:sldId id="394" r:id="rId25"/>
    <p:sldId id="375" r:id="rId26"/>
    <p:sldId id="376" r:id="rId27"/>
    <p:sldId id="378" r:id="rId28"/>
    <p:sldId id="377" r:id="rId29"/>
    <p:sldId id="379" r:id="rId30"/>
    <p:sldId id="381" r:id="rId31"/>
    <p:sldId id="380" r:id="rId32"/>
    <p:sldId id="390" r:id="rId33"/>
    <p:sldId id="39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95" r:id="rId42"/>
    <p:sldId id="304" r:id="rId43"/>
    <p:sldId id="35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es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2-5CC6-11CF-8D67-00AA00BDCE1D}" ax:persistence="persistStream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61-479A-89AA-2686947401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61-479A-89AA-2686947401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61-479A-89AA-2686947401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61-479A-89AA-2686947401C4}"/>
              </c:ext>
            </c:extLst>
          </c:dPt>
          <c:dLbls>
            <c:dLbl>
              <c:idx val="0"/>
              <c:layout>
                <c:manualLayout>
                  <c:x val="-0.10349136045494313"/>
                  <c:y val="0.20727846519185103"/>
                </c:manualLayout>
              </c:layout>
              <c:tx>
                <c:rich>
                  <a:bodyPr/>
                  <a:lstStyle/>
                  <a:p>
                    <a:fld id="{840E2EB8-771D-4727-8C2B-5670CE124A99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</a:p>
                  <a:p>
                    <a:r>
                      <a:rPr lang="en-US" baseline="0"/>
                      <a:t>19.4%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161-479A-89AA-2686947401C4}"/>
                </c:ext>
              </c:extLst>
            </c:dLbl>
            <c:dLbl>
              <c:idx val="1"/>
              <c:layout>
                <c:manualLayout>
                  <c:x val="-0.15084791484397791"/>
                  <c:y val="-2.2756530433695786E-3"/>
                </c:manualLayout>
              </c:layout>
              <c:tx>
                <c:rich>
                  <a:bodyPr/>
                  <a:lstStyle/>
                  <a:p>
                    <a:fld id="{C17505FD-A527-494F-A0E9-6BAFA4431E9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11.6%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161-479A-89AA-2686947401C4}"/>
                </c:ext>
              </c:extLst>
            </c:dLbl>
            <c:dLbl>
              <c:idx val="2"/>
              <c:layout>
                <c:manualLayout>
                  <c:x val="-3.1601232137649544E-2"/>
                  <c:y val="-0.17495813023372078"/>
                </c:manualLayout>
              </c:layout>
              <c:tx>
                <c:rich>
                  <a:bodyPr/>
                  <a:lstStyle/>
                  <a:p>
                    <a:fld id="{3BB444EC-155D-45D0-89E5-1AA8EEAEF9A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34.1%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161-479A-89AA-2686947401C4}"/>
                </c:ext>
              </c:extLst>
            </c:dLbl>
            <c:dLbl>
              <c:idx val="3"/>
              <c:layout>
                <c:manualLayout>
                  <c:x val="0.18197925780110819"/>
                  <c:y val="0.10294713160854893"/>
                </c:manualLayout>
              </c:layout>
              <c:tx>
                <c:rich>
                  <a:bodyPr/>
                  <a:lstStyle/>
                  <a:p>
                    <a:fld id="{3610DF3C-11C3-4D3F-8314-639905AF072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34.9%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161-479A-89AA-2686947401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Growth</c:v>
                </c:pt>
                <c:pt idx="1">
                  <c:v>Living Costs</c:v>
                </c:pt>
                <c:pt idx="2">
                  <c:v>Interest Paid</c:v>
                </c:pt>
                <c:pt idx="3">
                  <c:v>Principle Paid</c:v>
                </c:pt>
              </c:strCache>
            </c:strRef>
          </c:cat>
          <c:val>
            <c:numRef>
              <c:f>Sheet1!$B$2:$B$5</c:f>
              <c:numCache>
                <c:formatCode>0.000%</c:formatCode>
                <c:ptCount val="4"/>
                <c:pt idx="0">
                  <c:v>0.19400000000000001</c:v>
                </c:pt>
                <c:pt idx="1">
                  <c:v>0.11600000000000001</c:v>
                </c:pt>
                <c:pt idx="2">
                  <c:v>0.34100000000000003</c:v>
                </c:pt>
                <c:pt idx="3">
                  <c:v>0.34899999999999998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61-479A-89AA-2686947401C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A4770-F096-448F-AEE0-10D69680BFC4}" type="datetimeFigureOut">
              <a:rPr lang="en-US" smtClean="0"/>
              <a:pPr/>
              <a:t>2/16/2016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5AE53-56D6-4EF0-88C4-822522C4DBD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71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0FA9-DD40-4C26-8A3A-543664CE84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AE53-56D6-4EF0-88C4-822522C4DBD9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97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AE53-56D6-4EF0-88C4-822522C4DBD9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072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2/16/2016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2/16/2016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2/16/2016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DB9FB-72EC-4B21-8A9A-ECB391717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2/16/2016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2/16/2016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2/16/2016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2/16/2016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2/16/2016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2/16/2016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2/16/2016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77DB-AE26-405B-A07A-9F6C08DDB92D}" type="datetimeFigureOut">
              <a:rPr lang="en-US" smtClean="0"/>
              <a:pPr/>
              <a:t>2/16/2016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77DB-AE26-405B-A07A-9F6C08DDB92D}" type="datetimeFigureOut">
              <a:rPr lang="en-US" smtClean="0"/>
              <a:pPr/>
              <a:t>2/16/2016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A00EB-7432-453F-BB4C-B512F54F677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mafra.gov.on.ca/english/index.html" TargetMode="External"/><Relationship Id="rId13" Type="http://schemas.openxmlformats.org/officeDocument/2006/relationships/hyperlink" Target="http://www.omafra.gov.on.ca/english/research/index.html" TargetMode="External"/><Relationship Id="rId18" Type="http://schemas.openxmlformats.org/officeDocument/2006/relationships/hyperlink" Target="http://www.omafra.gov.on.ca/english/busdev/agbusdev.html#programs" TargetMode="External"/><Relationship Id="rId26" Type="http://schemas.openxmlformats.org/officeDocument/2006/relationships/hyperlink" Target="http://www.omafra.gov.on.ca/english/busdev/bear2000/Budgets/budgettools.htm#berry" TargetMode="External"/><Relationship Id="rId3" Type="http://schemas.openxmlformats.org/officeDocument/2006/relationships/control" Target="../activeX/activeX2.xml"/><Relationship Id="rId21" Type="http://schemas.openxmlformats.org/officeDocument/2006/relationships/hyperlink" Target="http://www.omafra.gov.on.ca/english/busdev/agbusdev.html#events" TargetMode="External"/><Relationship Id="rId34" Type="http://schemas.openxmlformats.org/officeDocument/2006/relationships/image" Target="../media/image8.gif"/><Relationship Id="rId7" Type="http://schemas.openxmlformats.org/officeDocument/2006/relationships/hyperlink" Target="http://www.omafra.gov.on.ca/french/busdev/bear2000/Budgets/budget_tools.htm" TargetMode="External"/><Relationship Id="rId12" Type="http://schemas.openxmlformats.org/officeDocument/2006/relationships/hyperlink" Target="http://www.omafra.gov.on.ca/english/rural/index.html" TargetMode="External"/><Relationship Id="rId17" Type="http://schemas.openxmlformats.org/officeDocument/2006/relationships/hyperlink" Target="http://www.omafra.gov.on.ca/english/busdev/agbusdev.html" TargetMode="External"/><Relationship Id="rId25" Type="http://schemas.openxmlformats.org/officeDocument/2006/relationships/hyperlink" Target="http://www.omafra.gov.on.ca/english/busdev/bear2000/Budgets/budgettools.htm#crops" TargetMode="External"/><Relationship Id="rId33" Type="http://schemas.openxmlformats.org/officeDocument/2006/relationships/image" Target="../media/image7.gif"/><Relationship Id="rId38" Type="http://schemas.openxmlformats.org/officeDocument/2006/relationships/image" Target="../media/image6.wmf"/><Relationship Id="rId2" Type="http://schemas.openxmlformats.org/officeDocument/2006/relationships/control" Target="../activeX/activeX1.xml"/><Relationship Id="rId16" Type="http://schemas.openxmlformats.org/officeDocument/2006/relationships/hyperlink" Target="http://www.omafra.gov.on.ca/english/contact.html" TargetMode="External"/><Relationship Id="rId20" Type="http://schemas.openxmlformats.org/officeDocument/2006/relationships/hyperlink" Target="http://www.omafra.gov.on.ca/english/busdev/agbusdev.html#farmbus" TargetMode="External"/><Relationship Id="rId29" Type="http://schemas.openxmlformats.org/officeDocument/2006/relationships/hyperlink" Target="http://www.omafra.gov.on.ca/english/busdev/bear2000/Budgets/budgettools.htm#grapes" TargetMode="Externa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ontario.ca/" TargetMode="External"/><Relationship Id="rId11" Type="http://schemas.openxmlformats.org/officeDocument/2006/relationships/hyperlink" Target="http://www.omafra.gov.on.ca/english/food/index.html" TargetMode="External"/><Relationship Id="rId24" Type="http://schemas.openxmlformats.org/officeDocument/2006/relationships/hyperlink" Target="http://www.microsoft.com/downloads/details.aspx?familyid=1cd6acf9-ce06-4e1c-8dcf-f33f669dbc3a&amp;displaylang=en" TargetMode="External"/><Relationship Id="rId32" Type="http://schemas.openxmlformats.org/officeDocument/2006/relationships/hyperlink" Target="http://www.omafra.gov.on.ca/english/busdev/bear2000/Budgets/budgettools.htm#vegetables" TargetMode="External"/><Relationship Id="rId37" Type="http://schemas.openxmlformats.org/officeDocument/2006/relationships/image" Target="../media/image5.wmf"/><Relationship Id="rId5" Type="http://schemas.openxmlformats.org/officeDocument/2006/relationships/hyperlink" Target="http://www.omafra.gov.on.ca/english/busdev/bear2000/Budgets/budgettools.htm#top" TargetMode="External"/><Relationship Id="rId15" Type="http://schemas.openxmlformats.org/officeDocument/2006/relationships/hyperlink" Target="http://www.omafra.gov.on.ca/english/infores/releases/index.html" TargetMode="External"/><Relationship Id="rId23" Type="http://schemas.openxmlformats.org/officeDocument/2006/relationships/hyperlink" Target="http://www.addthis.com/bookmark.php?v=250&amp;pubid=omafra" TargetMode="External"/><Relationship Id="rId28" Type="http://schemas.openxmlformats.org/officeDocument/2006/relationships/hyperlink" Target="http://www.omafra.gov.on.ca/english/busdev/bear2000/Budgets/budgettools.htm#specialty" TargetMode="External"/><Relationship Id="rId36" Type="http://schemas.openxmlformats.org/officeDocument/2006/relationships/image" Target="../media/image10.gif"/><Relationship Id="rId10" Type="http://schemas.openxmlformats.org/officeDocument/2006/relationships/hyperlink" Target="http://www.omafra.gov.on.ca/english/ag.html" TargetMode="External"/><Relationship Id="rId19" Type="http://schemas.openxmlformats.org/officeDocument/2006/relationships/hyperlink" Target="http://www.omafra.gov.on.ca/english/busdev/agbusdev.html#information" TargetMode="External"/><Relationship Id="rId31" Type="http://schemas.openxmlformats.org/officeDocument/2006/relationships/hyperlink" Target="http://www.omafra.gov.on.ca/english/busdev/bear2000/Budgets/budgettools.htm#tree" TargetMode="External"/><Relationship Id="rId4" Type="http://schemas.openxmlformats.org/officeDocument/2006/relationships/slideLayout" Target="../slideLayouts/slideLayout2.xml"/><Relationship Id="rId9" Type="http://schemas.openxmlformats.org/officeDocument/2006/relationships/hyperlink" Target="http://www.omafra.gov.on.ca/english/about/about.html" TargetMode="External"/><Relationship Id="rId14" Type="http://schemas.openxmlformats.org/officeDocument/2006/relationships/hyperlink" Target="http://www.omafra.gov.on.ca/english/products/index.html" TargetMode="External"/><Relationship Id="rId22" Type="http://schemas.openxmlformats.org/officeDocument/2006/relationships/hyperlink" Target="http://www.ontario.ca/page/government" TargetMode="External"/><Relationship Id="rId27" Type="http://schemas.openxmlformats.org/officeDocument/2006/relationships/hyperlink" Target="http://www.omafra.gov.on.ca/english/busdev/bear2000/Budgets/budgettools.htm#organic" TargetMode="External"/><Relationship Id="rId30" Type="http://schemas.openxmlformats.org/officeDocument/2006/relationships/hyperlink" Target="http://www.omafra.gov.on.ca/english/busdev/bear2000/Budgets/budgettools.htm#livestock" TargetMode="External"/><Relationship Id="rId35" Type="http://schemas.openxmlformats.org/officeDocument/2006/relationships/image" Target="../media/image9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PP_Dav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your long range objectives</a:t>
            </a:r>
          </a:p>
          <a:p>
            <a:r>
              <a:rPr lang="en-US" dirty="0" smtClean="0"/>
              <a:t>Now what are your short term objectives</a:t>
            </a:r>
          </a:p>
          <a:p>
            <a:r>
              <a:rPr lang="en-US" dirty="0" smtClean="0"/>
              <a:t>Keep it down to 3-4 annually </a:t>
            </a:r>
          </a:p>
          <a:p>
            <a:r>
              <a:rPr lang="en-US" dirty="0" smtClean="0"/>
              <a:t>Measuring process towards goal completion </a:t>
            </a:r>
          </a:p>
          <a:p>
            <a:r>
              <a:rPr lang="en-US" dirty="0" smtClean="0"/>
              <a:t>SMART goals</a:t>
            </a:r>
          </a:p>
          <a:p>
            <a:r>
              <a:rPr lang="en-US" dirty="0" smtClean="0"/>
              <a:t>Use Activity Plans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82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Your Financial Plan</a:t>
            </a:r>
            <a:endParaRPr lang="en-US" dirty="0"/>
          </a:p>
        </p:txBody>
      </p:sp>
      <p:pic>
        <p:nvPicPr>
          <p:cNvPr id="4098" name="Picture 2" descr="Ballpoint ink pen and calculator on a financial spreadsheet statement with columns of numbers for an accounting budget finance reconciliation Stock Photo - 1018049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7639"/>
            <a:ext cx="5976664" cy="38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9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Use the Correct Software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cash flows</a:t>
            </a:r>
          </a:p>
          <a:p>
            <a:r>
              <a:rPr lang="en-US" dirty="0" smtClean="0"/>
              <a:t>You need to do projections </a:t>
            </a:r>
          </a:p>
          <a:p>
            <a:r>
              <a:rPr lang="en-US" dirty="0" smtClean="0"/>
              <a:t>You need to do monthly or quarterly budgets</a:t>
            </a:r>
          </a:p>
          <a:p>
            <a:r>
              <a:rPr lang="en-US" dirty="0" smtClean="0"/>
              <a:t>You need to calculate key financial ratios</a:t>
            </a:r>
          </a:p>
          <a:p>
            <a:r>
              <a:rPr lang="en-US" dirty="0" smtClean="0"/>
              <a:t>And “Oh yes it should help you report for tax purposes”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7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37291366"/>
              </p:ext>
            </p:extLst>
          </p:nvPr>
        </p:nvGraphicFramePr>
        <p:xfrm>
          <a:off x="1955799" y="44626"/>
          <a:ext cx="6504633" cy="5812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5357">
                  <a:extLst>
                    <a:ext uri="{9D8B030D-6E8A-4147-A177-3AD203B41FA5}">
                      <a16:colId xmlns:a16="http://schemas.microsoft.com/office/drawing/2014/main" val="469948986"/>
                    </a:ext>
                  </a:extLst>
                </a:gridCol>
                <a:gridCol w="1109684">
                  <a:extLst>
                    <a:ext uri="{9D8B030D-6E8A-4147-A177-3AD203B41FA5}">
                      <a16:colId xmlns:a16="http://schemas.microsoft.com/office/drawing/2014/main" val="3637016527"/>
                    </a:ext>
                  </a:extLst>
                </a:gridCol>
                <a:gridCol w="802750">
                  <a:extLst>
                    <a:ext uri="{9D8B030D-6E8A-4147-A177-3AD203B41FA5}">
                      <a16:colId xmlns:a16="http://schemas.microsoft.com/office/drawing/2014/main" val="1994615183"/>
                    </a:ext>
                  </a:extLst>
                </a:gridCol>
                <a:gridCol w="1534667">
                  <a:extLst>
                    <a:ext uri="{9D8B030D-6E8A-4147-A177-3AD203B41FA5}">
                      <a16:colId xmlns:a16="http://schemas.microsoft.com/office/drawing/2014/main" val="1596549539"/>
                    </a:ext>
                  </a:extLst>
                </a:gridCol>
                <a:gridCol w="1322175">
                  <a:extLst>
                    <a:ext uri="{9D8B030D-6E8A-4147-A177-3AD203B41FA5}">
                      <a16:colId xmlns:a16="http://schemas.microsoft.com/office/drawing/2014/main" val="3425170843"/>
                    </a:ext>
                  </a:extLst>
                </a:gridCol>
              </a:tblGrid>
              <a:tr h="26733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CURRENT VALUE BALANCE SHEET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192376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ASSETS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Value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LIABILITIES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Value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28830906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Current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Current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376029868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Cash  (1)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$81,862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Accounts Payable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$35,180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13269243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Accounts Receivable (3)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$79,860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Operating Loans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$122,989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23993036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Grain, Produce and Forage  (7)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$100,975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82121293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Farm Supplies (8)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$32,194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Next 12 Months (Principal)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$213,124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7071655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TOTAL CURRENT ASSETS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$294,891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TOTAL CURRENT LIABILITIES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$371,293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851344759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Fixed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Long Term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73718604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Breeding Livestock (9)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$329,000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Livestock Loans  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$0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83761377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Machinery and Equipment (10)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$810,042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Machinery Loans  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$0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7179975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Buildings and Improvements (11)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$700,000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Consolidation Loans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$0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97145799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Land  (13)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$1,888,000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Mortgage Loans  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$1,246,083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141307972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Other Fixed Assets (12)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$3,002,509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Other Loans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$0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19008404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TOTAL FIXED ASSETS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$6,729,551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TOTAL TERM LIABILITIES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r>
                        <a:rPr lang="en-US" sz="1200" b="1" u="none" strike="noStrike" dirty="0" smtClean="0">
                          <a:effectLst/>
                        </a:rPr>
                        <a:t>$1,246,083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213190387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TOTAL LIABILITIES (Current &amp; Term)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$1,617,376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41588593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u="none" strike="noStrike" dirty="0">
                          <a:effectLst/>
                        </a:rPr>
                        <a:t>NET WORTH (Total Assets - Total Liabilities) 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$5,407,066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42363948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TOTAL ASSETS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$7,024,442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TOTAL LIABILITIES + NET WORTH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$7,024,442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37344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0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Cash Flow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003155"/>
              </p:ext>
            </p:extLst>
          </p:nvPr>
        </p:nvGraphicFramePr>
        <p:xfrm>
          <a:off x="2267743" y="1052733"/>
          <a:ext cx="5544619" cy="4608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012">
                  <a:extLst>
                    <a:ext uri="{9D8B030D-6E8A-4147-A177-3AD203B41FA5}">
                      <a16:colId xmlns:a16="http://schemas.microsoft.com/office/drawing/2014/main" val="2862496185"/>
                    </a:ext>
                  </a:extLst>
                </a:gridCol>
                <a:gridCol w="1097012">
                  <a:extLst>
                    <a:ext uri="{9D8B030D-6E8A-4147-A177-3AD203B41FA5}">
                      <a16:colId xmlns:a16="http://schemas.microsoft.com/office/drawing/2014/main" val="2441441860"/>
                    </a:ext>
                  </a:extLst>
                </a:gridCol>
                <a:gridCol w="59559">
                  <a:extLst>
                    <a:ext uri="{9D8B030D-6E8A-4147-A177-3AD203B41FA5}">
                      <a16:colId xmlns:a16="http://schemas.microsoft.com/office/drawing/2014/main" val="3413216026"/>
                    </a:ext>
                  </a:extLst>
                </a:gridCol>
                <a:gridCol w="1097012">
                  <a:extLst>
                    <a:ext uri="{9D8B030D-6E8A-4147-A177-3AD203B41FA5}">
                      <a16:colId xmlns:a16="http://schemas.microsoft.com/office/drawing/2014/main" val="2546163450"/>
                    </a:ext>
                  </a:extLst>
                </a:gridCol>
                <a:gridCol w="1097012">
                  <a:extLst>
                    <a:ext uri="{9D8B030D-6E8A-4147-A177-3AD203B41FA5}">
                      <a16:colId xmlns:a16="http://schemas.microsoft.com/office/drawing/2014/main" val="1323491680"/>
                    </a:ext>
                  </a:extLst>
                </a:gridCol>
                <a:gridCol w="1097012">
                  <a:extLst>
                    <a:ext uri="{9D8B030D-6E8A-4147-A177-3AD203B41FA5}">
                      <a16:colId xmlns:a16="http://schemas.microsoft.com/office/drawing/2014/main" val="2055585001"/>
                    </a:ext>
                  </a:extLst>
                </a:gridCol>
              </a:tblGrid>
              <a:tr h="2278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CASH INFLOWS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33853558"/>
                  </a:ext>
                </a:extLst>
              </a:tr>
              <a:tr h="3255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Cash on Hand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220118706"/>
                  </a:ext>
                </a:extLst>
              </a:tr>
              <a:tr h="3255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Accounts Receivable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75,600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78,000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79,860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17036409"/>
                  </a:ext>
                </a:extLst>
              </a:tr>
              <a:tr h="32550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Crop Sales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 smtClean="0">
                          <a:effectLst/>
                        </a:rPr>
                        <a:t>55,788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 smtClean="0">
                          <a:effectLst/>
                        </a:rPr>
                        <a:t>44,979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 smtClean="0">
                          <a:effectLst/>
                        </a:rPr>
                        <a:t>32,600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50008414"/>
                  </a:ext>
                </a:extLst>
              </a:tr>
              <a:tr h="3255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Livestock Sales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29,499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42,149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 smtClean="0">
                          <a:effectLst/>
                        </a:rPr>
                        <a:t>39,800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34004022"/>
                  </a:ext>
                </a:extLst>
              </a:tr>
              <a:tr h="3255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Agricultural Product Sales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817,203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847,593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 smtClean="0">
                          <a:effectLst/>
                        </a:rPr>
                        <a:t>853,000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7549519"/>
                  </a:ext>
                </a:extLst>
              </a:tr>
              <a:tr h="3255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Solar power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8,278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10,962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 smtClean="0">
                          <a:effectLst/>
                        </a:rPr>
                        <a:t>14,000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50959113"/>
                  </a:ext>
                </a:extLst>
              </a:tr>
              <a:tr h="3255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Other Farm Income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22,815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21,529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20,000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21271366"/>
                  </a:ext>
                </a:extLst>
              </a:tr>
              <a:tr h="3346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Capital Sales &amp; New Loans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122,989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898786700"/>
                  </a:ext>
                </a:extLst>
              </a:tr>
              <a:tr h="3346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SUB-TOTAL REVENUE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</a:rPr>
                        <a:t>1,009,183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</a:rPr>
                        <a:t>1,046,212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1,162,249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68514324"/>
                  </a:ext>
                </a:extLst>
              </a:tr>
              <a:tr h="3255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Non-Farm Income (Net) 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9319747"/>
                  </a:ext>
                </a:extLst>
              </a:tr>
              <a:tr h="325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90644825"/>
                  </a:ext>
                </a:extLst>
              </a:tr>
              <a:tr h="44714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CA" sz="1400" b="1" u="none" strike="noStrike">
                          <a:effectLst/>
                        </a:rPr>
                        <a:t>Adjustment for Ending Accounts Receivable</a:t>
                      </a:r>
                      <a:endParaRPr lang="en-CA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</a:rPr>
                        <a:t>75,600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</a:rPr>
                        <a:t>78,000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79,860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85186855"/>
                  </a:ext>
                </a:extLst>
              </a:tr>
              <a:tr h="33464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TOTAL CASH INFLOWS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933,583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968,212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1,082,389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44933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791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Variable Costs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342732"/>
              </p:ext>
            </p:extLst>
          </p:nvPr>
        </p:nvGraphicFramePr>
        <p:xfrm>
          <a:off x="2483768" y="908719"/>
          <a:ext cx="4680521" cy="4584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789">
                  <a:extLst>
                    <a:ext uri="{9D8B030D-6E8A-4147-A177-3AD203B41FA5}">
                      <a16:colId xmlns:a16="http://schemas.microsoft.com/office/drawing/2014/main" val="3313018764"/>
                    </a:ext>
                  </a:extLst>
                </a:gridCol>
                <a:gridCol w="921362">
                  <a:extLst>
                    <a:ext uri="{9D8B030D-6E8A-4147-A177-3AD203B41FA5}">
                      <a16:colId xmlns:a16="http://schemas.microsoft.com/office/drawing/2014/main" val="3356567621"/>
                    </a:ext>
                  </a:extLst>
                </a:gridCol>
                <a:gridCol w="939790">
                  <a:extLst>
                    <a:ext uri="{9D8B030D-6E8A-4147-A177-3AD203B41FA5}">
                      <a16:colId xmlns:a16="http://schemas.microsoft.com/office/drawing/2014/main" val="4125756876"/>
                    </a:ext>
                  </a:extLst>
                </a:gridCol>
                <a:gridCol w="939790">
                  <a:extLst>
                    <a:ext uri="{9D8B030D-6E8A-4147-A177-3AD203B41FA5}">
                      <a16:colId xmlns:a16="http://schemas.microsoft.com/office/drawing/2014/main" val="3963299665"/>
                    </a:ext>
                  </a:extLst>
                </a:gridCol>
                <a:gridCol w="939790">
                  <a:extLst>
                    <a:ext uri="{9D8B030D-6E8A-4147-A177-3AD203B41FA5}">
                      <a16:colId xmlns:a16="http://schemas.microsoft.com/office/drawing/2014/main" val="1883433447"/>
                    </a:ext>
                  </a:extLst>
                </a:gridCol>
              </a:tblGrid>
              <a:tr h="330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CROP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Seed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23,500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16267805"/>
                  </a:ext>
                </a:extLst>
              </a:tr>
              <a:tr h="330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Fertilizer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99,910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104,454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36,600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5655002"/>
                  </a:ext>
                </a:extLst>
              </a:tr>
              <a:tr h="330984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Chemicals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28,900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78837882"/>
                  </a:ext>
                </a:extLst>
              </a:tr>
              <a:tr h="330984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Crop Insurance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r>
                        <a:rPr lang="en-US" sz="1400" u="none" strike="noStrike" dirty="0" smtClean="0">
                          <a:effectLst/>
                        </a:rPr>
                        <a:t>,400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27557980"/>
                  </a:ext>
                </a:extLst>
              </a:tr>
              <a:tr h="34340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 Manure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8,323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40,401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36,600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09715707"/>
                  </a:ext>
                </a:extLst>
              </a:tr>
              <a:tr h="34027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SUB-TOTAL CROP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108,233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144,855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131,000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27857228"/>
                  </a:ext>
                </a:extLst>
              </a:tr>
              <a:tr h="330984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Feed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174,018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142,923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149,000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08729006"/>
                  </a:ext>
                </a:extLst>
              </a:tr>
              <a:tr h="330984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Veterinary Medicine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49,515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48,356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49,000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00565033"/>
                  </a:ext>
                </a:extLst>
              </a:tr>
              <a:tr h="25356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Marketing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54,352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59,701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61,000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3420052"/>
                  </a:ext>
                </a:extLst>
              </a:tr>
              <a:tr h="209301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Scouting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r>
                        <a:rPr lang="en-US" sz="1400" u="none" strike="noStrike" dirty="0" smtClean="0">
                          <a:effectLst/>
                        </a:rPr>
                        <a:t>,600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56602450"/>
                  </a:ext>
                </a:extLst>
              </a:tr>
              <a:tr h="34027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SUB-TOTAL LIVESTOCK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278,885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251,980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262,600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70277024"/>
                  </a:ext>
                </a:extLst>
              </a:tr>
              <a:tr h="330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MACHINERY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Fuel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26,000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37238378"/>
                  </a:ext>
                </a:extLst>
              </a:tr>
              <a:tr h="340275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Repairs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29,404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51,443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25,000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59646088"/>
                  </a:ext>
                </a:extLst>
              </a:tr>
              <a:tr h="34027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VARIABLE CASH OUTFLOWS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415,522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447,278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443,600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84391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10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r"/>
            <a:r>
              <a:rPr lang="en-US" dirty="0" smtClean="0"/>
              <a:t>Fixed Cash Outflows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270811"/>
              </p:ext>
            </p:extLst>
          </p:nvPr>
        </p:nvGraphicFramePr>
        <p:xfrm>
          <a:off x="2411760" y="980731"/>
          <a:ext cx="5760640" cy="5220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0551261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40017775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54599258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7369453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226564113"/>
                    </a:ext>
                  </a:extLst>
                </a:gridCol>
              </a:tblGrid>
              <a:tr h="436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Salaries and Wages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82,090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84,211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85,500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36460395"/>
                  </a:ext>
                </a:extLst>
              </a:tr>
              <a:tr h="3179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Rent &amp; Lease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12,931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14,815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11,030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9352552"/>
                  </a:ext>
                </a:extLst>
              </a:tr>
              <a:tr h="317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Taxes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3</a:t>
                      </a:r>
                      <a:r>
                        <a:rPr lang="en-US" sz="1600" b="1" u="none" strike="noStrike" dirty="0" smtClean="0">
                          <a:effectLst/>
                        </a:rPr>
                        <a:t>,369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3</a:t>
                      </a:r>
                      <a:r>
                        <a:rPr lang="en-US" sz="1600" b="1" u="none" strike="noStrike" dirty="0" smtClean="0">
                          <a:effectLst/>
                        </a:rPr>
                        <a:t>,366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3</a:t>
                      </a:r>
                      <a:r>
                        <a:rPr lang="en-US" sz="1600" b="1" u="none" strike="noStrike" dirty="0" smtClean="0">
                          <a:effectLst/>
                        </a:rPr>
                        <a:t>,500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738455745"/>
                  </a:ext>
                </a:extLst>
              </a:tr>
              <a:tr h="317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Auto Expenses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11,733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9</a:t>
                      </a:r>
                      <a:r>
                        <a:rPr lang="en-US" sz="1600" b="1" u="none" strike="noStrike" dirty="0" smtClean="0">
                          <a:effectLst/>
                        </a:rPr>
                        <a:t>,383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11,000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98368988"/>
                  </a:ext>
                </a:extLst>
              </a:tr>
              <a:tr h="436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Livestock Purchases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1,350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1,900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r>
                        <a:rPr lang="en-US" sz="1600" b="1" u="none" strike="noStrike" dirty="0" smtClean="0">
                          <a:effectLst/>
                        </a:rPr>
                        <a:t>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201826919"/>
                  </a:ext>
                </a:extLst>
              </a:tr>
              <a:tr h="317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Building repairs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28,545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8</a:t>
                      </a:r>
                      <a:r>
                        <a:rPr lang="en-US" sz="1600" b="1" u="none" strike="noStrike" dirty="0" smtClean="0">
                          <a:effectLst/>
                        </a:rPr>
                        <a:t>,988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12,000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75191679"/>
                  </a:ext>
                </a:extLst>
              </a:tr>
              <a:tr h="436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Small tools and supplies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29,458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25,920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25,000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71630809"/>
                  </a:ext>
                </a:extLst>
              </a:tr>
              <a:tr h="436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Insurance (buildings)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16,635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14,462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17,500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275695935"/>
                  </a:ext>
                </a:extLst>
              </a:tr>
              <a:tr h="436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Accounting and legal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4</a:t>
                      </a:r>
                      <a:r>
                        <a:rPr lang="en-US" sz="1600" b="1" u="none" strike="noStrike" dirty="0" smtClean="0">
                          <a:effectLst/>
                        </a:rPr>
                        <a:t>,700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7</a:t>
                      </a:r>
                      <a:r>
                        <a:rPr lang="en-US" sz="1600" b="1" u="none" strike="noStrike" dirty="0" smtClean="0">
                          <a:effectLst/>
                        </a:rPr>
                        <a:t>,225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5</a:t>
                      </a:r>
                      <a:r>
                        <a:rPr lang="en-US" sz="1600" b="1" u="none" strike="noStrike" dirty="0" smtClean="0">
                          <a:effectLst/>
                        </a:rPr>
                        <a:t>,500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0944837"/>
                  </a:ext>
                </a:extLst>
              </a:tr>
              <a:tr h="317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Utilities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8</a:t>
                      </a:r>
                      <a:r>
                        <a:rPr lang="en-US" sz="1600" b="1" u="none" strike="noStrike" dirty="0" smtClean="0">
                          <a:effectLst/>
                        </a:rPr>
                        <a:t>,178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8</a:t>
                      </a:r>
                      <a:r>
                        <a:rPr lang="en-US" sz="1600" b="1" u="none" strike="noStrike" dirty="0" smtClean="0">
                          <a:effectLst/>
                        </a:rPr>
                        <a:t>,660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10,800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99713568"/>
                  </a:ext>
                </a:extLst>
              </a:tr>
              <a:tr h="3268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Others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8</a:t>
                      </a:r>
                      <a:r>
                        <a:rPr lang="en-US" sz="1600" b="1" u="none" strike="noStrike" dirty="0" smtClean="0">
                          <a:effectLst/>
                        </a:rPr>
                        <a:t>,442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8</a:t>
                      </a:r>
                      <a:r>
                        <a:rPr lang="en-US" sz="1600" b="1" u="none" strike="noStrike" dirty="0" smtClean="0">
                          <a:effectLst/>
                        </a:rPr>
                        <a:t>,504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8,000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6985827"/>
                  </a:ext>
                </a:extLst>
              </a:tr>
              <a:tr h="4366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effectLst/>
                        </a:rPr>
                        <a:t>FIXED CASH OUTFLOWS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207,431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187,434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190,830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78548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377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Cash Balance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894793"/>
              </p:ext>
            </p:extLst>
          </p:nvPr>
        </p:nvGraphicFramePr>
        <p:xfrm>
          <a:off x="1979711" y="1196750"/>
          <a:ext cx="6264698" cy="3960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42">
                  <a:extLst>
                    <a:ext uri="{9D8B030D-6E8A-4147-A177-3AD203B41FA5}">
                      <a16:colId xmlns:a16="http://schemas.microsoft.com/office/drawing/2014/main" val="1279419128"/>
                    </a:ext>
                  </a:extLst>
                </a:gridCol>
                <a:gridCol w="83330">
                  <a:extLst>
                    <a:ext uri="{9D8B030D-6E8A-4147-A177-3AD203B41FA5}">
                      <a16:colId xmlns:a16="http://schemas.microsoft.com/office/drawing/2014/main" val="579464080"/>
                    </a:ext>
                  </a:extLst>
                </a:gridCol>
                <a:gridCol w="1545342">
                  <a:extLst>
                    <a:ext uri="{9D8B030D-6E8A-4147-A177-3AD203B41FA5}">
                      <a16:colId xmlns:a16="http://schemas.microsoft.com/office/drawing/2014/main" val="4170475938"/>
                    </a:ext>
                  </a:extLst>
                </a:gridCol>
                <a:gridCol w="1545342">
                  <a:extLst>
                    <a:ext uri="{9D8B030D-6E8A-4147-A177-3AD203B41FA5}">
                      <a16:colId xmlns:a16="http://schemas.microsoft.com/office/drawing/2014/main" val="3823077939"/>
                    </a:ext>
                  </a:extLst>
                </a:gridCol>
                <a:gridCol w="1545342">
                  <a:extLst>
                    <a:ext uri="{9D8B030D-6E8A-4147-A177-3AD203B41FA5}">
                      <a16:colId xmlns:a16="http://schemas.microsoft.com/office/drawing/2014/main" val="1588308099"/>
                    </a:ext>
                  </a:extLst>
                </a:gridCol>
              </a:tblGrid>
              <a:tr h="456235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Family Living Allowance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29,334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32,934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30,000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27136011"/>
                  </a:ext>
                </a:extLst>
              </a:tr>
              <a:tr h="332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Debt Payments: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31655625"/>
                  </a:ext>
                </a:extLst>
              </a:tr>
              <a:tr h="332124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Term Debt (P)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226,984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250,644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213,124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868943530"/>
                  </a:ext>
                </a:extLst>
              </a:tr>
              <a:tr h="341448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Term Debt (I)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49,401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43,807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49,578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94578680"/>
                  </a:ext>
                </a:extLst>
              </a:tr>
              <a:tr h="45623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TOTAL CASH OUTFLOWS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700,688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710,453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926,132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332656662"/>
                  </a:ext>
                </a:extLst>
              </a:tr>
              <a:tr h="33212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SURPLUS (DEFICIT)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233,895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257,759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238,119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04383088"/>
                  </a:ext>
                </a:extLst>
              </a:tr>
              <a:tr h="45623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OPERATING LINE OF CREDIT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122,989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05556076"/>
                  </a:ext>
                </a:extLst>
              </a:tr>
              <a:tr h="45623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NET CASH BALANCE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232,895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256,759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114,130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1814515"/>
                  </a:ext>
                </a:extLst>
              </a:tr>
              <a:tr h="45623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INTEREST ON OPERATING LOAN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4,911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6,115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4,305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45146994"/>
                  </a:ext>
                </a:extLst>
              </a:tr>
              <a:tr h="34144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CASH BALANCE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227,984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250,644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109,825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52119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800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Accrued Income-Your true picture of profitability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481103"/>
              </p:ext>
            </p:extLst>
          </p:nvPr>
        </p:nvGraphicFramePr>
        <p:xfrm>
          <a:off x="1603375" y="1556796"/>
          <a:ext cx="5937250" cy="3672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605950528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1689565438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Revenue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$959,400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841484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Adjustments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88403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accrued income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$959,400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1041752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variable costs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$443,600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765930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Contribution Margin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$515,800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3589788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Fixed costs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$190,830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553332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Interest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$53,883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84300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Depreciation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$116,004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1976446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 accrued income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$155,083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009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810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962652"/>
              </p:ext>
            </p:extLst>
          </p:nvPr>
        </p:nvGraphicFramePr>
        <p:xfrm>
          <a:off x="2483767" y="274640"/>
          <a:ext cx="6048674" cy="5615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7160">
                  <a:extLst>
                    <a:ext uri="{9D8B030D-6E8A-4147-A177-3AD203B41FA5}">
                      <a16:colId xmlns:a16="http://schemas.microsoft.com/office/drawing/2014/main" val="1254696003"/>
                    </a:ext>
                  </a:extLst>
                </a:gridCol>
                <a:gridCol w="1420702">
                  <a:extLst>
                    <a:ext uri="{9D8B030D-6E8A-4147-A177-3AD203B41FA5}">
                      <a16:colId xmlns:a16="http://schemas.microsoft.com/office/drawing/2014/main" val="2523266387"/>
                    </a:ext>
                  </a:extLst>
                </a:gridCol>
                <a:gridCol w="726822">
                  <a:extLst>
                    <a:ext uri="{9D8B030D-6E8A-4147-A177-3AD203B41FA5}">
                      <a16:colId xmlns:a16="http://schemas.microsoft.com/office/drawing/2014/main" val="3257870948"/>
                    </a:ext>
                  </a:extLst>
                </a:gridCol>
                <a:gridCol w="1173990">
                  <a:extLst>
                    <a:ext uri="{9D8B030D-6E8A-4147-A177-3AD203B41FA5}">
                      <a16:colId xmlns:a16="http://schemas.microsoft.com/office/drawing/2014/main" val="2914955361"/>
                    </a:ext>
                  </a:extLst>
                </a:gridCol>
              </a:tblGrid>
              <a:tr h="8866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Standardize Operating Statement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Benchmarks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Your Farm 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Your Farm Business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1525461"/>
                  </a:ext>
                </a:extLst>
              </a:tr>
              <a:tr h="591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Gross Operating Revenue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$1,086,875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365090"/>
                  </a:ext>
                </a:extLst>
              </a:tr>
              <a:tr h="591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(-)Crop &amp; Livestock Expenses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-265,553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4504098"/>
                  </a:ext>
                </a:extLst>
              </a:tr>
              <a:tr h="591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(=)Gross margin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+65% of Gross sales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821,322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4460644"/>
                  </a:ext>
                </a:extLst>
              </a:tr>
              <a:tr h="8866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(-)Labour, Machine operating expenses, land rent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15-20%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196,000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5382147"/>
                  </a:ext>
                </a:extLst>
              </a:tr>
              <a:tr h="591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(=)Contribution Margin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45-50% of Gross sales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625,322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6067719"/>
                  </a:ext>
                </a:extLst>
              </a:tr>
              <a:tr h="8866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(-)Management, office, and overhead expenses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10-15%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118,000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0086332"/>
                  </a:ext>
                </a:extLst>
              </a:tr>
              <a:tr h="591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(=)EBITDA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507,322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011746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87583" y="-113771"/>
            <a:ext cx="10092801" cy="68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2352" rIns="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F</a:t>
            </a:r>
            <a:r>
              <a:rPr kumimoji="0" lang="en-US" altLang="en-US" sz="1400" b="1" i="0" u="none" strike="noStrike" cap="none" normalizeH="0" baseline="0" smtClean="0" bmk="">
                <a:ln>
                  <a:noFill/>
                </a:ln>
                <a:solidFill>
                  <a:srgbClr val="365F91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inance Metrics</a:t>
            </a: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365F91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6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Any questions during or after session please text us at: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 smtClean="0"/>
              <a:t>519-437-9059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27490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Metrics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105613"/>
              </p:ext>
            </p:extLst>
          </p:nvPr>
        </p:nvGraphicFramePr>
        <p:xfrm>
          <a:off x="971600" y="1692276"/>
          <a:ext cx="7272807" cy="3320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3707">
                  <a:extLst>
                    <a:ext uri="{9D8B030D-6E8A-4147-A177-3AD203B41FA5}">
                      <a16:colId xmlns:a16="http://schemas.microsoft.com/office/drawing/2014/main" val="1467026852"/>
                    </a:ext>
                  </a:extLst>
                </a:gridCol>
                <a:gridCol w="2424550">
                  <a:extLst>
                    <a:ext uri="{9D8B030D-6E8A-4147-A177-3AD203B41FA5}">
                      <a16:colId xmlns:a16="http://schemas.microsoft.com/office/drawing/2014/main" val="246767083"/>
                    </a:ext>
                  </a:extLst>
                </a:gridCol>
                <a:gridCol w="2424550">
                  <a:extLst>
                    <a:ext uri="{9D8B030D-6E8A-4147-A177-3AD203B41FA5}">
                      <a16:colId xmlns:a16="http://schemas.microsoft.com/office/drawing/2014/main" val="385434715"/>
                    </a:ext>
                  </a:extLst>
                </a:gridCol>
              </a:tblGrid>
              <a:tr h="6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 Amount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Amount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807818"/>
                  </a:ext>
                </a:extLst>
              </a:tr>
              <a:tr h="6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Living Costs &amp; Taxes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$ 50,020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11.6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5312398"/>
                  </a:ext>
                </a:extLst>
              </a:tr>
              <a:tr h="6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Interest Paid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$146,575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34.1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5483101"/>
                  </a:ext>
                </a:extLst>
              </a:tr>
              <a:tr h="6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Principle Paid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$150,035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34.9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536201"/>
                  </a:ext>
                </a:extLst>
              </a:tr>
              <a:tr h="6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Growth of Business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   83,092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19.4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697828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Cambria" panose="02040503050406030204" pitchFamily="18" charset="0"/>
              </a:rPr>
              <a:t>E</a:t>
            </a:r>
            <a:r>
              <a:rPr kumimoji="0" lang="en-US" altLang="en-US" sz="2000" b="1" i="0" u="none" strike="noStrike" cap="none" normalizeH="0" baseline="0" smtClean="0" bmk="">
                <a:ln>
                  <a:noFill/>
                </a:ln>
                <a:solidFill>
                  <a:srgbClr val="365F91"/>
                </a:solidFill>
                <a:effectLst/>
                <a:latin typeface="Cambria" panose="02040503050406030204" pitchFamily="18" charset="0"/>
              </a:rPr>
              <a:t>BIT</a:t>
            </a:r>
            <a:endParaRPr kumimoji="0" lang="en-US" altLang="en-US" sz="2000" b="1" i="0" u="none" strike="noStrike" cap="none" normalizeH="0" baseline="0" smtClean="0">
              <a:ln>
                <a:noFill/>
              </a:ln>
              <a:solidFill>
                <a:srgbClr val="365F9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EBIT - $429,772</a:t>
            </a:r>
            <a:endParaRPr kumimoji="0" lang="en-US" alt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26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Finance Metrics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032672"/>
              </p:ext>
            </p:extLst>
          </p:nvPr>
        </p:nvGraphicFramePr>
        <p:xfrm>
          <a:off x="539552" y="1052737"/>
          <a:ext cx="8229600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1579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Your most important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Know Your DEBT SERVICING CAPACITY</a:t>
            </a:r>
          </a:p>
          <a:p>
            <a:pPr marL="0" indent="0" algn="ctr">
              <a:buNone/>
            </a:pPr>
            <a:r>
              <a:rPr lang="en-US" b="1" dirty="0" smtClean="0"/>
              <a:t>1.12</a:t>
            </a:r>
          </a:p>
          <a:p>
            <a:pPr marL="0" indent="0" algn="ctr">
              <a:buNone/>
            </a:pPr>
            <a:r>
              <a:rPr lang="en-US" dirty="0" smtClean="0"/>
              <a:t>In other words this farm had $1.12 to pay every $1.00 on debt.  </a:t>
            </a:r>
          </a:p>
          <a:p>
            <a:pPr marL="0" indent="0" algn="ctr">
              <a:buNone/>
            </a:pPr>
            <a:r>
              <a:rPr lang="en-US" dirty="0" smtClean="0"/>
              <a:t>In the supply managed commodity farms </a:t>
            </a:r>
            <a:r>
              <a:rPr lang="en-US" dirty="0"/>
              <a:t>I</a:t>
            </a:r>
            <a:r>
              <a:rPr lang="en-US" dirty="0" smtClean="0"/>
              <a:t> like to see this at 1.20. Non-supply managed commodities 1.30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38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did we get Debt Servicing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had $262,702 of interest &amp; principle to pay</a:t>
            </a:r>
          </a:p>
          <a:p>
            <a:r>
              <a:rPr lang="en-US" dirty="0" smtClean="0"/>
              <a:t>His accrued income without interest was $208,966 deduct living costs of $30,000.</a:t>
            </a:r>
          </a:p>
          <a:p>
            <a:r>
              <a:rPr lang="en-US" dirty="0" smtClean="0"/>
              <a:t>He does not have to pay dep. of $116,004</a:t>
            </a:r>
          </a:p>
          <a:p>
            <a:r>
              <a:rPr lang="en-US" dirty="0" smtClean="0"/>
              <a:t>He has ($178,966+$116,004) to pay $262,702</a:t>
            </a:r>
          </a:p>
          <a:p>
            <a:r>
              <a:rPr lang="en-US" dirty="0" smtClean="0"/>
              <a:t>$294,970 divided by $262,702= 1.12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23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82995598"/>
              </p:ext>
            </p:extLst>
          </p:nvPr>
        </p:nvGraphicFramePr>
        <p:xfrm>
          <a:off x="1955799" y="44626"/>
          <a:ext cx="6504633" cy="5812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5357">
                  <a:extLst>
                    <a:ext uri="{9D8B030D-6E8A-4147-A177-3AD203B41FA5}">
                      <a16:colId xmlns:a16="http://schemas.microsoft.com/office/drawing/2014/main" val="469948986"/>
                    </a:ext>
                  </a:extLst>
                </a:gridCol>
                <a:gridCol w="1109684">
                  <a:extLst>
                    <a:ext uri="{9D8B030D-6E8A-4147-A177-3AD203B41FA5}">
                      <a16:colId xmlns:a16="http://schemas.microsoft.com/office/drawing/2014/main" val="3637016527"/>
                    </a:ext>
                  </a:extLst>
                </a:gridCol>
                <a:gridCol w="802750">
                  <a:extLst>
                    <a:ext uri="{9D8B030D-6E8A-4147-A177-3AD203B41FA5}">
                      <a16:colId xmlns:a16="http://schemas.microsoft.com/office/drawing/2014/main" val="1994615183"/>
                    </a:ext>
                  </a:extLst>
                </a:gridCol>
                <a:gridCol w="1534667">
                  <a:extLst>
                    <a:ext uri="{9D8B030D-6E8A-4147-A177-3AD203B41FA5}">
                      <a16:colId xmlns:a16="http://schemas.microsoft.com/office/drawing/2014/main" val="1596549539"/>
                    </a:ext>
                  </a:extLst>
                </a:gridCol>
                <a:gridCol w="1322175">
                  <a:extLst>
                    <a:ext uri="{9D8B030D-6E8A-4147-A177-3AD203B41FA5}">
                      <a16:colId xmlns:a16="http://schemas.microsoft.com/office/drawing/2014/main" val="3425170843"/>
                    </a:ext>
                  </a:extLst>
                </a:gridCol>
              </a:tblGrid>
              <a:tr h="26733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CURRENT VALUE BALANCE SHEET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192376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ASSETS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Value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LIABILITIES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Value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28830906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Current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Current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376029868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Cash  (1)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</a:t>
                      </a:r>
                      <a:r>
                        <a:rPr lang="en-US" sz="1200" b="1" u="none" strike="noStrike" dirty="0" smtClean="0">
                          <a:effectLst/>
                        </a:rPr>
                        <a:t>80,862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Accounts Payable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</a:t>
                      </a:r>
                      <a:r>
                        <a:rPr lang="en-US" sz="1200" b="1" u="none" strike="noStrike" dirty="0" smtClean="0">
                          <a:effectLst/>
                        </a:rPr>
                        <a:t>34,180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13269243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Accounts Receivable (3)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$80,860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Operating Loans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</a:t>
                      </a:r>
                      <a:r>
                        <a:rPr lang="en-US" sz="1200" b="1" u="none" strike="noStrike" dirty="0" smtClean="0">
                          <a:effectLst/>
                        </a:rPr>
                        <a:t>123,989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23993036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Grain, Produce and Forage  (7)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$99,975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82121293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Farm Supplies (8)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</a:t>
                      </a:r>
                      <a:r>
                        <a:rPr lang="en-US" sz="1200" b="1" u="none" strike="noStrike" dirty="0" smtClean="0">
                          <a:effectLst/>
                        </a:rPr>
                        <a:t>33,194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Next 12 Months (Principal)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</a:t>
                      </a:r>
                      <a:r>
                        <a:rPr lang="en-US" sz="1200" b="1" u="none" strike="noStrike" dirty="0" smtClean="0">
                          <a:effectLst/>
                        </a:rPr>
                        <a:t>212,124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7071655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TOTAL CURRENT ASSETS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$294,891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TOTAL CURRENT LIABILITIES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</a:t>
                      </a:r>
                      <a:r>
                        <a:rPr lang="en-US" sz="1200" b="1" u="none" strike="noStrike" dirty="0" smtClean="0">
                          <a:effectLst/>
                        </a:rPr>
                        <a:t>372,293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851344759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Fixed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Long Term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73718604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Breeding Livestock (9)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</a:t>
                      </a:r>
                      <a:r>
                        <a:rPr lang="en-US" sz="1200" b="1" u="none" strike="noStrike" dirty="0" smtClean="0">
                          <a:effectLst/>
                        </a:rPr>
                        <a:t>328,000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Livestock Loans  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83761377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Machinery and Equipment (10)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</a:t>
                      </a:r>
                      <a:r>
                        <a:rPr lang="en-US" sz="1200" b="1" u="none" strike="noStrike" dirty="0" smtClean="0">
                          <a:effectLst/>
                        </a:rPr>
                        <a:t>811,042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Machinery Loans  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7179975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Buildings and Improvements (11)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$600,000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Consolidation Loans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97145799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Land  (13)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</a:t>
                      </a:r>
                      <a:r>
                        <a:rPr lang="en-US" sz="1200" b="1" u="none" strike="noStrike" dirty="0" smtClean="0">
                          <a:effectLst/>
                        </a:rPr>
                        <a:t>1,988,000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Mortgage Loans  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$1,246,083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141307972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Other Fixed Assets (12)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$3,002,509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Other Loans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19008404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TOTAL FIXED ASSETS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$6,729,551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TOTAL TERM LIABILITIES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r>
                        <a:rPr lang="en-US" sz="1200" b="1" u="none" strike="noStrike" dirty="0" smtClean="0">
                          <a:effectLst/>
                        </a:rPr>
                        <a:t>$1,246,083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213190387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TOTAL LIABILITIES (Current &amp; Term)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$1,617,376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41588593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u="none" strike="noStrike" dirty="0">
                          <a:effectLst/>
                        </a:rPr>
                        <a:t>NET WORTH (Total Assets - Total Liabilities) 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$5,407,066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42363948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TOTAL ASSETS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$7,024,442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TOTAL LIABILITIES + NET WORTH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$7,024,442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37344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184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en-US" dirty="0" smtClean="0"/>
              <a:t>Debt to Equity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Fair Market Value of the business $7,024,442</a:t>
            </a:r>
          </a:p>
          <a:p>
            <a:r>
              <a:rPr lang="en-US" dirty="0" smtClean="0"/>
              <a:t>He owed $1,617,376</a:t>
            </a:r>
          </a:p>
          <a:p>
            <a:r>
              <a:rPr lang="en-US" dirty="0" smtClean="0"/>
              <a:t>He is worth the difference $5,407,066</a:t>
            </a:r>
          </a:p>
          <a:p>
            <a:r>
              <a:rPr lang="en-US" dirty="0" smtClean="0"/>
              <a:t>The debt to equity is $1,617,376/$5,407,066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b="1" dirty="0" smtClean="0"/>
              <a:t>0.299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5209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Good or Bad??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dirty="0" smtClean="0"/>
              <a:t>In the industry a progressive farmer should be close to 50%. I feel a comfortable area is 40%</a:t>
            </a:r>
          </a:p>
          <a:p>
            <a:r>
              <a:rPr lang="en-US" dirty="0" smtClean="0"/>
              <a:t>A retiring farmer may have a low ratio</a:t>
            </a:r>
          </a:p>
          <a:p>
            <a:r>
              <a:rPr lang="en-US" dirty="0" smtClean="0"/>
              <a:t>Low debt/equity farmers are not growing.</a:t>
            </a:r>
          </a:p>
          <a:p>
            <a:r>
              <a:rPr lang="en-US" dirty="0" smtClean="0"/>
              <a:t>Caution. You could have a debt ratio that indicates you should grow but does you debt servicing capacity support extra investment.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68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Farmer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Asset rich cash poor</a:t>
            </a:r>
          </a:p>
          <a:p>
            <a:r>
              <a:rPr lang="en-US" dirty="0" smtClean="0"/>
              <a:t>Owned 5 farms very little debt</a:t>
            </a:r>
          </a:p>
          <a:p>
            <a:r>
              <a:rPr lang="en-US" dirty="0" smtClean="0"/>
              <a:t>Cash crop farmer who lost money in 2015</a:t>
            </a:r>
          </a:p>
          <a:p>
            <a:r>
              <a:rPr lang="en-US" dirty="0" smtClean="0"/>
              <a:t>His problems were: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Machinery investment $2,100/ac. ($850/ac.)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Wanted highest yield - spent $100+ per acre more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85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Farm Business Ratio Analysis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785235"/>
              </p:ext>
            </p:extLst>
          </p:nvPr>
        </p:nvGraphicFramePr>
        <p:xfrm>
          <a:off x="827586" y="1124748"/>
          <a:ext cx="7704853" cy="43204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64084">
                  <a:extLst>
                    <a:ext uri="{9D8B030D-6E8A-4147-A177-3AD203B41FA5}">
                      <a16:colId xmlns:a16="http://schemas.microsoft.com/office/drawing/2014/main" val="2749509623"/>
                    </a:ext>
                  </a:extLst>
                </a:gridCol>
                <a:gridCol w="1364084">
                  <a:extLst>
                    <a:ext uri="{9D8B030D-6E8A-4147-A177-3AD203B41FA5}">
                      <a16:colId xmlns:a16="http://schemas.microsoft.com/office/drawing/2014/main" val="2414388020"/>
                    </a:ext>
                  </a:extLst>
                </a:gridCol>
                <a:gridCol w="1364084">
                  <a:extLst>
                    <a:ext uri="{9D8B030D-6E8A-4147-A177-3AD203B41FA5}">
                      <a16:colId xmlns:a16="http://schemas.microsoft.com/office/drawing/2014/main" val="2166233613"/>
                    </a:ext>
                  </a:extLst>
                </a:gridCol>
                <a:gridCol w="1364084">
                  <a:extLst>
                    <a:ext uri="{9D8B030D-6E8A-4147-A177-3AD203B41FA5}">
                      <a16:colId xmlns:a16="http://schemas.microsoft.com/office/drawing/2014/main" val="1588553015"/>
                    </a:ext>
                  </a:extLst>
                </a:gridCol>
                <a:gridCol w="930538">
                  <a:extLst>
                    <a:ext uri="{9D8B030D-6E8A-4147-A177-3AD203B41FA5}">
                      <a16:colId xmlns:a16="http://schemas.microsoft.com/office/drawing/2014/main" val="3470983074"/>
                    </a:ext>
                  </a:extLst>
                </a:gridCol>
                <a:gridCol w="1317979">
                  <a:extLst>
                    <a:ext uri="{9D8B030D-6E8A-4147-A177-3AD203B41FA5}">
                      <a16:colId xmlns:a16="http://schemas.microsoft.com/office/drawing/2014/main" val="841894288"/>
                    </a:ext>
                  </a:extLst>
                </a:gridCol>
              </a:tblGrid>
              <a:tr h="241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cap="small" spc="25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cap="small" spc="25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cap="small" spc="25">
                          <a:effectLst/>
                        </a:rPr>
                        <a:t>Industry Standards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cap="small" spc="25" dirty="0">
                          <a:effectLst/>
                        </a:rPr>
                        <a:t>This Farm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3770752"/>
                  </a:ext>
                </a:extLst>
              </a:tr>
              <a:tr h="412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cap="small" spc="25">
                          <a:effectLst/>
                        </a:rPr>
                        <a:t>Ratio/Indicator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cap="small" spc="25">
                          <a:effectLst/>
                        </a:rPr>
                        <a:t>Definition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cap="small" spc="25">
                          <a:effectLst/>
                        </a:rPr>
                        <a:t>Good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cap="small" spc="25">
                          <a:effectLst/>
                        </a:rPr>
                        <a:t>Caution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cap="small" spc="25">
                          <a:effectLst/>
                        </a:rPr>
                        <a:t>Weak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cap="small" spc="25" dirty="0">
                          <a:effectLst/>
                        </a:rPr>
                        <a:t>(before change)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0795111"/>
                  </a:ext>
                </a:extLst>
              </a:tr>
              <a:tr h="5093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Current Ratio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Current Assets/Current Debt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&gt;1.5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1-1.5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&lt;1.0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3.41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299670"/>
                  </a:ext>
                </a:extLst>
              </a:tr>
              <a:tr h="4830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Debt Structure Ratio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Current Debt/Total Debt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&lt;.25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.25-.35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&gt;.35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0.77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9345569"/>
                  </a:ext>
                </a:extLst>
              </a:tr>
              <a:tr h="3796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Debt to Equity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Total Debt/Net Worth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&lt;.42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.42-.82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&gt;.82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0.02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1233387"/>
                  </a:ext>
                </a:extLst>
              </a:tr>
              <a:tr h="3796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Equity Ratio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Net Worth/Total Assets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&gt;.70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.55-.70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&lt;.55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0.98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6266720"/>
                  </a:ext>
                </a:extLst>
              </a:tr>
              <a:tr h="5694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Asset turnover Ratio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Gross farm sales/total farm assets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&gt;.80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.20-.80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&lt;.20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0.04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0952895"/>
                  </a:ext>
                </a:extLst>
              </a:tr>
              <a:tr h="3796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Variable Cost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Variable Cost/Total Income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&lt;.60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.60-.70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&gt;.70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0.57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0787384"/>
                  </a:ext>
                </a:extLst>
              </a:tr>
              <a:tr h="4830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Return on Investment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&gt;.05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.01-.05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&lt;.01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(0.96)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4233251"/>
                  </a:ext>
                </a:extLst>
              </a:tr>
              <a:tr h="4830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Return on Equity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&gt;.07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.04-.07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&lt;.04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(1.01)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125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563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smtClean="0"/>
              <a:t>KNOW YOUR COST OF PRODUCTION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06129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Your Business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roadmap for you and others to follow</a:t>
            </a:r>
          </a:p>
          <a:p>
            <a:r>
              <a:rPr lang="en-US" dirty="0" smtClean="0"/>
              <a:t>Start by asking yourself why am I doing this</a:t>
            </a:r>
          </a:p>
          <a:p>
            <a:r>
              <a:rPr lang="en-US" dirty="0" smtClean="0"/>
              <a:t>Who will be my audience</a:t>
            </a:r>
          </a:p>
          <a:p>
            <a:r>
              <a:rPr lang="en-US" dirty="0" smtClean="0"/>
              <a:t>What are your business values</a:t>
            </a:r>
          </a:p>
          <a:p>
            <a:r>
              <a:rPr lang="en-US" dirty="0" smtClean="0"/>
              <a:t>Mission Statement-Meaning of your business </a:t>
            </a:r>
            <a:endParaRPr lang="en-US" dirty="0"/>
          </a:p>
          <a:p>
            <a:r>
              <a:rPr lang="en-US" dirty="0" smtClean="0"/>
              <a:t>Vision Statement- What will it look like</a:t>
            </a:r>
          </a:p>
        </p:txBody>
      </p:sp>
    </p:spTree>
    <p:extLst>
      <p:ext uri="{BB962C8B-B14F-4D97-AF65-F5344CB8AC3E}">
        <p14:creationId xmlns:p14="http://schemas.microsoft.com/office/powerpoint/2010/main" val="2363459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http://www.omafra.gov.on.ca/english/busdev/bear2000/Budgets/budgettools.htm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03432" y="1521056"/>
          <a:ext cx="5737136" cy="4684252"/>
        </p:xfrm>
        <a:graphic>
          <a:graphicData uri="http://schemas.openxmlformats.org/drawingml/2006/table">
            <a:tbl>
              <a:tblPr/>
              <a:tblGrid>
                <a:gridCol w="2868568">
                  <a:extLst>
                    <a:ext uri="{9D8B030D-6E8A-4147-A177-3AD203B41FA5}">
                      <a16:colId xmlns:a16="http://schemas.microsoft.com/office/drawing/2014/main" val="3093971253"/>
                    </a:ext>
                  </a:extLst>
                </a:gridCol>
                <a:gridCol w="2868568">
                  <a:extLst>
                    <a:ext uri="{9D8B030D-6E8A-4147-A177-3AD203B41FA5}">
                      <a16:colId xmlns:a16="http://schemas.microsoft.com/office/drawing/2014/main" val="3963112122"/>
                    </a:ext>
                  </a:extLst>
                </a:gridCol>
              </a:tblGrid>
              <a:tr h="1402411">
                <a:tc gridSpan="2">
                  <a:txBody>
                    <a:bodyPr/>
                    <a:lstStyle/>
                    <a:p>
                      <a:pPr algn="r" fontAlgn="base"/>
                      <a:r>
                        <a:rPr lang="en-CA" sz="1300" b="1" u="none" strike="noStrike">
                          <a:solidFill>
                            <a:srgbClr val="FFFFFF"/>
                          </a:solidFill>
                          <a:effectLst/>
                          <a:hlinkClick r:id="rId5"/>
                        </a:rPr>
                        <a:t/>
                      </a:r>
                      <a:br>
                        <a:rPr lang="en-CA" sz="1300" b="1" u="none" strike="noStrike">
                          <a:solidFill>
                            <a:srgbClr val="FFFFFF"/>
                          </a:solidFill>
                          <a:effectLst/>
                          <a:hlinkClick r:id="rId5"/>
                        </a:rPr>
                      </a:br>
                      <a:r>
                        <a:rPr lang="en-CA" sz="1300" b="1" u="none" strike="noStrike">
                          <a:solidFill>
                            <a:srgbClr val="FFFFFF"/>
                          </a:solidFill>
                          <a:effectLst/>
                          <a:hlinkClick r:id="rId5"/>
                        </a:rPr>
                        <a:t>Skip to content</a:t>
                      </a:r>
                      <a:r>
                        <a:rPr lang="en-CA" sz="1300">
                          <a:effectLst/>
                        </a:rPr>
                        <a:t> </a:t>
                      </a:r>
                      <a:r>
                        <a:rPr lang="en-CA" sz="1300" b="1" u="none" strike="noStrike">
                          <a:solidFill>
                            <a:srgbClr val="433830"/>
                          </a:solidFill>
                          <a:effectLst/>
                          <a:hlinkClick r:id="rId6"/>
                        </a:rPr>
                        <a:t>Ontario.ca</a:t>
                      </a:r>
                      <a:r>
                        <a:rPr lang="en-CA" sz="1300">
                          <a:effectLst/>
                        </a:rPr>
                        <a:t> </a:t>
                      </a:r>
                      <a:r>
                        <a:rPr lang="en-CA" sz="1300" b="1" u="none" strike="noStrike">
                          <a:solidFill>
                            <a:srgbClr val="433830"/>
                          </a:solidFill>
                          <a:effectLst/>
                          <a:hlinkClick r:id="rId7"/>
                        </a:rPr>
                        <a:t>Français</a:t>
                      </a:r>
                      <a:endParaRPr lang="en-CA" sz="1300">
                        <a:effectLst/>
                      </a:endParaRPr>
                    </a:p>
                    <a:p>
                      <a:pPr algn="l" fontAlgn="base"/>
                      <a:r>
                        <a:rPr lang="en-CA" sz="1300">
                          <a:effectLst/>
                        </a:rPr>
                        <a:t/>
                      </a:r>
                      <a:br>
                        <a:rPr lang="en-CA" sz="1300">
                          <a:effectLst/>
                        </a:rPr>
                      </a:br>
                      <a:endParaRPr lang="en-CA" sz="1300" b="1">
                        <a:solidFill>
                          <a:srgbClr val="43383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CA" sz="1300">
                          <a:effectLst/>
                        </a:rPr>
                        <a:t> </a:t>
                      </a:r>
                    </a:p>
                    <a:p>
                      <a:pPr algn="ctr" fontAlgn="base"/>
                      <a:r>
                        <a:rPr lang="en-CA" sz="1300" b="1" u="none" strike="noStrike" cap="all">
                          <a:solidFill>
                            <a:srgbClr val="FFFFFF"/>
                          </a:solidFill>
                          <a:effectLst/>
                          <a:hlinkClick r:id="rId8"/>
                        </a:rPr>
                        <a:t>HOME</a:t>
                      </a:r>
                      <a:r>
                        <a:rPr lang="en-CA" sz="1300" b="1" cap="all">
                          <a:effectLst/>
                        </a:rPr>
                        <a:t> </a:t>
                      </a:r>
                      <a:r>
                        <a:rPr lang="en-CA" sz="1300" b="1" u="none" strike="noStrike" cap="all">
                          <a:solidFill>
                            <a:srgbClr val="FFFFFF"/>
                          </a:solidFill>
                          <a:effectLst/>
                          <a:hlinkClick r:id="rId9"/>
                        </a:rPr>
                        <a:t>ABOUT</a:t>
                      </a:r>
                      <a:r>
                        <a:rPr lang="en-CA" sz="1300" b="1" cap="all">
                          <a:effectLst/>
                        </a:rPr>
                        <a:t> </a:t>
                      </a:r>
                      <a:r>
                        <a:rPr lang="en-CA" sz="1300" b="1" u="none" strike="noStrike" cap="all">
                          <a:solidFill>
                            <a:srgbClr val="FFFFFF"/>
                          </a:solidFill>
                          <a:effectLst/>
                          <a:hlinkClick r:id="rId10"/>
                        </a:rPr>
                        <a:t>AGRICULTURE</a:t>
                      </a:r>
                      <a:r>
                        <a:rPr lang="en-CA" sz="1300" b="1" cap="all">
                          <a:effectLst/>
                        </a:rPr>
                        <a:t> </a:t>
                      </a:r>
                      <a:r>
                        <a:rPr lang="en-CA" sz="1300" b="1" u="none" strike="noStrike" cap="all">
                          <a:solidFill>
                            <a:srgbClr val="FFFFFF"/>
                          </a:solidFill>
                          <a:effectLst/>
                          <a:hlinkClick r:id="rId11"/>
                        </a:rPr>
                        <a:t>FOOD</a:t>
                      </a:r>
                      <a:r>
                        <a:rPr lang="en-CA" sz="1300" b="1" cap="all">
                          <a:effectLst/>
                        </a:rPr>
                        <a:t> </a:t>
                      </a:r>
                      <a:r>
                        <a:rPr lang="en-CA" sz="1300" b="1" u="none" strike="noStrike" cap="all">
                          <a:solidFill>
                            <a:srgbClr val="FFFFFF"/>
                          </a:solidFill>
                          <a:effectLst/>
                          <a:hlinkClick r:id="rId12"/>
                        </a:rPr>
                        <a:t>RURAL</a:t>
                      </a:r>
                      <a:r>
                        <a:rPr lang="en-CA" sz="1300" b="1" cap="all">
                          <a:effectLst/>
                        </a:rPr>
                        <a:t> </a:t>
                      </a:r>
                      <a:r>
                        <a:rPr lang="en-CA" sz="1300" b="1" u="none" strike="noStrike" cap="all">
                          <a:solidFill>
                            <a:srgbClr val="FFFFFF"/>
                          </a:solidFill>
                          <a:effectLst/>
                          <a:hlinkClick r:id="rId13"/>
                        </a:rPr>
                        <a:t>RESEARCH</a:t>
                      </a:r>
                      <a:r>
                        <a:rPr lang="en-CA" sz="1300" b="1" cap="all">
                          <a:effectLst/>
                        </a:rPr>
                        <a:t> </a:t>
                      </a:r>
                      <a:r>
                        <a:rPr lang="en-CA" sz="1300" b="1" u="none" strike="noStrike" cap="all">
                          <a:solidFill>
                            <a:srgbClr val="FFFFFF"/>
                          </a:solidFill>
                          <a:effectLst/>
                          <a:hlinkClick r:id="rId14"/>
                        </a:rPr>
                        <a:t>PUBLICATIONS</a:t>
                      </a:r>
                      <a:r>
                        <a:rPr lang="en-CA" sz="1300" b="1" cap="all">
                          <a:effectLst/>
                        </a:rPr>
                        <a:t> </a:t>
                      </a:r>
                      <a:r>
                        <a:rPr lang="en-CA" sz="1300" b="1" u="none" strike="noStrike" cap="all">
                          <a:solidFill>
                            <a:srgbClr val="FFFFFF"/>
                          </a:solidFill>
                          <a:effectLst/>
                          <a:hlinkClick r:id="rId15"/>
                        </a:rPr>
                        <a:t>NEWS</a:t>
                      </a:r>
                      <a:r>
                        <a:rPr lang="en-CA" sz="1300" b="1" cap="all">
                          <a:effectLst/>
                        </a:rPr>
                        <a:t> </a:t>
                      </a:r>
                      <a:r>
                        <a:rPr lang="en-CA" sz="1300" b="1" u="none" strike="noStrike" cap="all">
                          <a:solidFill>
                            <a:srgbClr val="FFFFFF"/>
                          </a:solidFill>
                          <a:effectLst/>
                          <a:hlinkClick r:id="rId16"/>
                        </a:rPr>
                        <a:t>CONTACTS</a:t>
                      </a:r>
                      <a:endParaRPr lang="en-CA" sz="1300" b="1" cap="all">
                        <a:effectLst/>
                      </a:endParaRPr>
                    </a:p>
                  </a:txBody>
                  <a:tcPr marL="63746" marR="63746" marT="31873" marB="318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568186"/>
                  </a:ext>
                </a:extLst>
              </a:tr>
              <a:tr h="3123552">
                <a:tc>
                  <a:txBody>
                    <a:bodyPr/>
                    <a:lstStyle/>
                    <a:p>
                      <a:pPr fontAlgn="base"/>
                      <a:r>
                        <a:rPr lang="en-CA" sz="1300">
                          <a:effectLst/>
                        </a:rPr>
                        <a:t> </a:t>
                      </a:r>
                    </a:p>
                    <a:p>
                      <a:pPr fontAlgn="base"/>
                      <a:r>
                        <a:rPr lang="en-CA" sz="1300" b="1" u="none" strike="noStrike">
                          <a:solidFill>
                            <a:srgbClr val="FFFFFF"/>
                          </a:solidFill>
                          <a:effectLst/>
                        </a:rPr>
                        <a:t>Agricultural Business</a:t>
                      </a:r>
                      <a:endParaRPr lang="en-CA" sz="1300" b="1">
                        <a:solidFill>
                          <a:srgbClr val="433830"/>
                        </a:solidFill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CA" sz="1300" b="1" u="none" strike="noStrike">
                          <a:solidFill>
                            <a:srgbClr val="000000"/>
                          </a:solidFill>
                          <a:effectLst/>
                          <a:hlinkClick r:id="rId17"/>
                        </a:rPr>
                        <a:t>Agricultural Business Management</a:t>
                      </a:r>
                      <a:endParaRPr lang="en-CA" sz="130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CA" sz="1300" b="1" u="none" strike="noStrike">
                          <a:solidFill>
                            <a:srgbClr val="000000"/>
                          </a:solidFill>
                          <a:effectLst/>
                          <a:hlinkClick r:id="rId18"/>
                        </a:rPr>
                        <a:t>Programs to Help You Manage Your Business</a:t>
                      </a:r>
                      <a:endParaRPr lang="en-CA" sz="130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CA" sz="1300" b="1" u="none" strike="noStrike">
                          <a:solidFill>
                            <a:srgbClr val="000000"/>
                          </a:solidFill>
                          <a:effectLst/>
                          <a:hlinkClick r:id="rId19"/>
                        </a:rPr>
                        <a:t>Information at Your Fingertips</a:t>
                      </a:r>
                      <a:endParaRPr lang="en-CA" sz="130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CA" sz="1300" b="1" u="none" strike="noStrike">
                          <a:solidFill>
                            <a:srgbClr val="000000"/>
                          </a:solidFill>
                          <a:effectLst/>
                          <a:hlinkClick r:id="rId20"/>
                        </a:rPr>
                        <a:t>Farm Business Decisions Made Easier</a:t>
                      </a:r>
                      <a:endParaRPr lang="en-CA" sz="130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CA" sz="1300" b="1" u="none" strike="noStrike">
                          <a:solidFill>
                            <a:srgbClr val="000000"/>
                          </a:solidFill>
                          <a:effectLst/>
                          <a:hlinkClick r:id="rId21"/>
                        </a:rPr>
                        <a:t>Events, Newsletters and Updates</a:t>
                      </a:r>
                      <a:endParaRPr lang="en-CA" sz="1300">
                        <a:effectLst/>
                      </a:endParaRPr>
                    </a:p>
                    <a:p>
                      <a:pPr fontAlgn="base"/>
                      <a:r>
                        <a:rPr lang="en-CA" sz="1300">
                          <a:effectLst/>
                        </a:rPr>
                        <a:t> </a:t>
                      </a:r>
                    </a:p>
                    <a:p>
                      <a:pPr fontAlgn="base"/>
                      <a:r>
                        <a:rPr lang="en-CA" sz="1300" b="1" u="none" strike="noStrike">
                          <a:solidFill>
                            <a:srgbClr val="FFFFFF"/>
                          </a:solidFill>
                          <a:effectLst/>
                        </a:rPr>
                        <a:t>Topics</a:t>
                      </a:r>
                      <a:endParaRPr lang="en-CA" sz="1300" b="1">
                        <a:solidFill>
                          <a:srgbClr val="43383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CA" sz="1300">
                          <a:effectLst/>
                        </a:rPr>
                        <a:t> </a:t>
                      </a:r>
                    </a:p>
                    <a:p>
                      <a:pPr fontAlgn="base"/>
                      <a:r>
                        <a:rPr lang="en-CA" sz="1300" b="1" u="none" strike="noStrike">
                          <a:solidFill>
                            <a:srgbClr val="FFFFFF"/>
                          </a:solidFill>
                          <a:effectLst/>
                          <a:hlinkClick r:id="rId22"/>
                        </a:rPr>
                        <a:t>Explore Government</a:t>
                      </a:r>
                      <a:endParaRPr lang="en-CA" sz="1300" b="1">
                        <a:solidFill>
                          <a:srgbClr val="43383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CA" sz="1300">
                          <a:effectLst/>
                        </a:rPr>
                        <a:t> </a:t>
                      </a:r>
                    </a:p>
                    <a:p>
                      <a:pPr fontAlgn="base"/>
                      <a:r>
                        <a:rPr lang="en-CA" sz="1300" b="1" u="none" strike="noStrike">
                          <a:solidFill>
                            <a:srgbClr val="FFFFFF"/>
                          </a:solidFill>
                          <a:effectLst/>
                        </a:rPr>
                        <a:t>Resources</a:t>
                      </a:r>
                      <a:endParaRPr lang="en-CA" sz="1300" b="1">
                        <a:solidFill>
                          <a:srgbClr val="43383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CA" sz="1300">
                          <a:effectLst/>
                        </a:rPr>
                        <a:t> </a:t>
                      </a:r>
                    </a:p>
                    <a:p>
                      <a:pPr fontAlgn="base"/>
                      <a:r>
                        <a:rPr lang="en-CA" sz="1300" b="1" u="none" strike="noStrike">
                          <a:solidFill>
                            <a:srgbClr val="FFFFFF"/>
                          </a:solidFill>
                          <a:effectLst/>
                        </a:rPr>
                        <a:t>Contacts</a:t>
                      </a:r>
                      <a:endParaRPr lang="en-CA" sz="1300" b="1">
                        <a:solidFill>
                          <a:srgbClr val="433830"/>
                        </a:solidFill>
                        <a:effectLst/>
                      </a:endParaRPr>
                    </a:p>
                  </a:txBody>
                  <a:tcPr marL="63746" marR="63746" marT="31873" marB="318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CA" sz="1300" b="1" u="none" strike="noStrike" cap="all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PRINT</a:t>
                      </a:r>
                      <a:endParaRPr lang="en-CA" sz="1300" b="1" cap="all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CA" sz="1300" b="1" u="none" strike="noStrike" cap="all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hlinkClick r:id="rId23"/>
                        </a:rPr>
                        <a:t> SHARE</a:t>
                      </a:r>
                      <a:endParaRPr lang="en-CA" sz="1300" b="1" cap="all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fontAlgn="base"/>
                      <a:r>
                        <a:rPr lang="en-CA" sz="1300" b="1" dirty="0">
                          <a:solidFill>
                            <a:srgbClr val="433830"/>
                          </a:solidFill>
                          <a:effectLst/>
                        </a:rPr>
                        <a:t>Budgeting Tools</a:t>
                      </a:r>
                    </a:p>
                    <a:p>
                      <a:pPr fontAlgn="base"/>
                      <a:r>
                        <a:rPr lang="en-CA" sz="1300" dirty="0">
                          <a:effectLst/>
                        </a:rPr>
                        <a:t>The following commodities have budgets that can be downloaded. The minimum system requirements </a:t>
                      </a:r>
                      <a:r>
                        <a:rPr lang="en-CA" sz="1300" dirty="0" err="1">
                          <a:effectLst/>
                        </a:rPr>
                        <a:t>is</a:t>
                      </a:r>
                      <a:r>
                        <a:rPr lang="en-CA" sz="1300" b="1" dirty="0" err="1">
                          <a:effectLst/>
                        </a:rPr>
                        <a:t>Microsoft</a:t>
                      </a:r>
                      <a:r>
                        <a:rPr lang="en-CA" sz="1300" b="1" dirty="0">
                          <a:effectLst/>
                        </a:rPr>
                        <a:t> Excel 97.</a:t>
                      </a:r>
                      <a:r>
                        <a:rPr lang="en-CA" sz="1300" dirty="0">
                          <a:effectLst/>
                        </a:rPr>
                        <a:t> </a:t>
                      </a:r>
                      <a:r>
                        <a:rPr lang="en-CA" sz="1300" b="1" u="sng" dirty="0">
                          <a:solidFill>
                            <a:srgbClr val="660000"/>
                          </a:solidFill>
                          <a:effectLst/>
                          <a:hlinkClick r:id="rId24"/>
                        </a:rPr>
                        <a:t>Download Microsoft Excel viewer</a:t>
                      </a:r>
                      <a:r>
                        <a:rPr lang="en-CA" sz="1300" dirty="0">
                          <a:effectLst/>
                        </a:rPr>
                        <a:t>.</a:t>
                      </a:r>
                    </a:p>
                    <a:p>
                      <a:pPr fontAlgn="base">
                        <a:buFont typeface="+mj-lt"/>
                        <a:buAutoNum type="arabicPeriod"/>
                      </a:pPr>
                      <a:r>
                        <a:rPr lang="en-CA" sz="1300" b="1" u="none" strike="noStrike" dirty="0">
                          <a:solidFill>
                            <a:srgbClr val="006600"/>
                          </a:solidFill>
                          <a:effectLst/>
                          <a:hlinkClick r:id="rId25"/>
                        </a:rPr>
                        <a:t>Field Crops</a:t>
                      </a:r>
                      <a:endParaRPr lang="en-CA" sz="1300" dirty="0">
                        <a:effectLst/>
                      </a:endParaRPr>
                    </a:p>
                    <a:p>
                      <a:pPr fontAlgn="base">
                        <a:buFont typeface="+mj-lt"/>
                        <a:buAutoNum type="arabicPeriod" startAt="2"/>
                      </a:pPr>
                      <a:r>
                        <a:rPr lang="en-CA" sz="1300" b="1" u="none" strike="noStrike" dirty="0">
                          <a:solidFill>
                            <a:srgbClr val="006600"/>
                          </a:solidFill>
                          <a:effectLst/>
                          <a:hlinkClick r:id="rId26"/>
                        </a:rPr>
                        <a:t>Berry Crops</a:t>
                      </a:r>
                      <a:endParaRPr lang="en-CA" sz="1300" dirty="0">
                        <a:effectLst/>
                      </a:endParaRPr>
                    </a:p>
                    <a:p>
                      <a:pPr fontAlgn="base">
                        <a:buFont typeface="+mj-lt"/>
                        <a:buAutoNum type="arabicPeriod" startAt="3"/>
                      </a:pPr>
                      <a:r>
                        <a:rPr lang="en-CA" sz="1300" b="1" u="none" strike="noStrike" dirty="0">
                          <a:solidFill>
                            <a:srgbClr val="006600"/>
                          </a:solidFill>
                          <a:effectLst/>
                          <a:hlinkClick r:id="rId27"/>
                        </a:rPr>
                        <a:t>Organic Crops</a:t>
                      </a:r>
                      <a:endParaRPr lang="en-CA" sz="1300" dirty="0">
                        <a:effectLst/>
                      </a:endParaRPr>
                    </a:p>
                    <a:p>
                      <a:pPr fontAlgn="base">
                        <a:buFont typeface="+mj-lt"/>
                        <a:buAutoNum type="arabicPeriod" startAt="4"/>
                      </a:pPr>
                      <a:r>
                        <a:rPr lang="en-CA" sz="1300" b="1" u="none" strike="noStrike" dirty="0">
                          <a:solidFill>
                            <a:srgbClr val="006600"/>
                          </a:solidFill>
                          <a:effectLst/>
                          <a:hlinkClick r:id="rId28"/>
                        </a:rPr>
                        <a:t>Specialty Crops</a:t>
                      </a:r>
                      <a:endParaRPr lang="en-CA" sz="1300" dirty="0">
                        <a:effectLst/>
                      </a:endParaRPr>
                    </a:p>
                    <a:p>
                      <a:pPr fontAlgn="base">
                        <a:buFont typeface="+mj-lt"/>
                        <a:buAutoNum type="arabicPeriod" startAt="5"/>
                      </a:pPr>
                      <a:r>
                        <a:rPr lang="en-CA" sz="1300" b="1" u="none" strike="noStrike" dirty="0">
                          <a:solidFill>
                            <a:srgbClr val="006600"/>
                          </a:solidFill>
                          <a:effectLst/>
                          <a:hlinkClick r:id="rId29"/>
                        </a:rPr>
                        <a:t>Grapes</a:t>
                      </a:r>
                      <a:endParaRPr lang="en-CA" sz="1300" dirty="0">
                        <a:effectLst/>
                      </a:endParaRPr>
                    </a:p>
                    <a:p>
                      <a:pPr fontAlgn="base">
                        <a:buFont typeface="+mj-lt"/>
                        <a:buAutoNum type="arabicPeriod" startAt="6"/>
                      </a:pPr>
                      <a:r>
                        <a:rPr lang="en-CA" sz="1300" b="1" u="none" strike="noStrike" dirty="0">
                          <a:solidFill>
                            <a:srgbClr val="006600"/>
                          </a:solidFill>
                          <a:effectLst/>
                          <a:hlinkClick r:id="rId30"/>
                        </a:rPr>
                        <a:t>Livestock</a:t>
                      </a:r>
                      <a:endParaRPr lang="en-CA" sz="1300" dirty="0">
                        <a:effectLst/>
                      </a:endParaRPr>
                    </a:p>
                    <a:p>
                      <a:pPr fontAlgn="base">
                        <a:buFont typeface="+mj-lt"/>
                        <a:buAutoNum type="arabicPeriod" startAt="7"/>
                      </a:pPr>
                      <a:r>
                        <a:rPr lang="en-CA" sz="1300" b="1" u="none" strike="noStrike" dirty="0">
                          <a:solidFill>
                            <a:srgbClr val="006600"/>
                          </a:solidFill>
                          <a:effectLst/>
                          <a:hlinkClick r:id="rId31"/>
                        </a:rPr>
                        <a:t>Tree Fruit</a:t>
                      </a:r>
                      <a:endParaRPr lang="en-CA" sz="1300" dirty="0">
                        <a:effectLst/>
                      </a:endParaRPr>
                    </a:p>
                    <a:p>
                      <a:pPr fontAlgn="base">
                        <a:buFont typeface="+mj-lt"/>
                        <a:buAutoNum type="arabicPeriod" startAt="8"/>
                      </a:pPr>
                      <a:r>
                        <a:rPr lang="en-CA" sz="1300" b="1" u="none" strike="noStrike" dirty="0">
                          <a:solidFill>
                            <a:srgbClr val="006600"/>
                          </a:solidFill>
                          <a:effectLst/>
                          <a:hlinkClick r:id="rId32"/>
                        </a:rPr>
                        <a:t>Vegetables</a:t>
                      </a:r>
                      <a:endParaRPr lang="en-CA" sz="1300" dirty="0">
                        <a:effectLst/>
                      </a:endParaRPr>
                    </a:p>
                  </a:txBody>
                  <a:tcPr marL="63746" marR="63746" marT="31873" marB="318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40245"/>
                  </a:ext>
                </a:extLst>
              </a:tr>
            </a:tbl>
          </a:graphicData>
        </a:graphic>
      </p:graphicFrame>
      <p:pic>
        <p:nvPicPr>
          <p:cNvPr id="1026" name="Picture 2" descr="Ministry of Agriculture, Food and Rural Affairs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520825"/>
            <a:ext cx="9334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omafra.gov.on.ca/images/arrow_down.gif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520825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mafra.gov.on.ca/images/arrow_right.gif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520825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omafra.gov.on.ca/images/arrowwhite_right.gif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520825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mafra.gov.on.ca/images/arrow_right.gif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520825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omafra.gov.on.ca/images/arrow_right.gif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520825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46" name="HTMLText1" r:id="rId2" imgW="914400" imgH="228600"/>
        </mc:Choice>
        <mc:Fallback>
          <p:control name="HTMLText1" r:id="rId2" imgW="914400" imgH="228600">
            <p:pic>
              <p:nvPicPr>
                <p:cNvPr id="5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703388" y="1520825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7" name="HTMLImage1" r:id="rId3" imgW="133200" imgH="133200"/>
        </mc:Choice>
        <mc:Fallback>
          <p:control name="HTMLImage1" r:id="rId3" imgW="133200" imgH="133200">
            <p:pic>
              <p:nvPicPr>
                <p:cNvPr id="6" name="HTMLImag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703388" y="1520825"/>
                  <a:ext cx="914400" cy="914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94833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Operate the machinery over 2,400 acres.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Apply the 5% Rule.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Re-amortized debt owing on the farm.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34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5% Rule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on Corn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Selling price………..$5.05/bu.</a:t>
            </a:r>
          </a:p>
          <a:p>
            <a:r>
              <a:rPr lang="en-US" dirty="0" smtClean="0"/>
              <a:t>Cost per bushel…..$4.85/bu.</a:t>
            </a:r>
          </a:p>
          <a:p>
            <a:r>
              <a:rPr lang="en-US" dirty="0" smtClean="0"/>
              <a:t>Return ……………….$0.20/bu.</a:t>
            </a:r>
          </a:p>
          <a:p>
            <a:r>
              <a:rPr lang="en-US" dirty="0" smtClean="0"/>
              <a:t>Yield per acre…………156 bu.</a:t>
            </a:r>
          </a:p>
          <a:p>
            <a:r>
              <a:rPr lang="en-US" dirty="0" smtClean="0"/>
              <a:t>Profit per acre…..$31.20/ac.</a:t>
            </a:r>
          </a:p>
          <a:p>
            <a:r>
              <a:rPr lang="en-US" dirty="0" smtClean="0"/>
              <a:t>On 282 acres total net was </a:t>
            </a:r>
          </a:p>
          <a:p>
            <a:pPr marL="0" indent="0" algn="ctr">
              <a:buNone/>
            </a:pPr>
            <a:r>
              <a:rPr lang="en-US" b="1" dirty="0" smtClean="0"/>
              <a:t>$8,798.40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Projected on Soybeans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Selling price……..…$5.30/bu.</a:t>
            </a:r>
          </a:p>
          <a:p>
            <a:r>
              <a:rPr lang="en-US" dirty="0" smtClean="0"/>
              <a:t>Cost per bushel.….$4.61/bu.</a:t>
            </a:r>
          </a:p>
          <a:p>
            <a:r>
              <a:rPr lang="en-US" dirty="0" smtClean="0"/>
              <a:t>Return………..………$0.69/bu.</a:t>
            </a:r>
            <a:endParaRPr lang="en-US" dirty="0"/>
          </a:p>
          <a:p>
            <a:r>
              <a:rPr lang="en-US" dirty="0" smtClean="0"/>
              <a:t>Yield per acre……..163.8 bu.</a:t>
            </a:r>
          </a:p>
          <a:p>
            <a:r>
              <a:rPr lang="en-US" dirty="0" smtClean="0"/>
              <a:t>Profit per acre…$113.02/ac.</a:t>
            </a:r>
          </a:p>
          <a:p>
            <a:r>
              <a:rPr lang="en-US" dirty="0" smtClean="0"/>
              <a:t>On 282 acres total net was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b="1" dirty="0" smtClean="0"/>
              <a:t>$31,871.64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5164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5%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Little changes make big differences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Increase selling price by 5%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Reduce costs by 5%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Increase yield by 5%</a:t>
            </a:r>
          </a:p>
          <a:p>
            <a:pPr marL="0" indent="0">
              <a:buNone/>
            </a:pPr>
            <a:r>
              <a:rPr lang="en-US" b="1" dirty="0" smtClean="0"/>
              <a:t>Result </a:t>
            </a:r>
            <a:r>
              <a:rPr lang="en-US" b="1" dirty="0"/>
              <a:t>-</a:t>
            </a:r>
            <a:r>
              <a:rPr lang="en-US" b="1" dirty="0" smtClean="0"/>
              <a:t> 262.24% difference to your bottom line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86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sz="7200" b="1" dirty="0" smtClean="0"/>
              <a:t>Management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You cannot manage what you cannot measure!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257422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8229600" cy="1143000"/>
          </a:xfrm>
        </p:spPr>
        <p:txBody>
          <a:bodyPr/>
          <a:lstStyle/>
          <a:p>
            <a:r>
              <a:rPr lang="en-US" dirty="0" smtClean="0"/>
              <a:t>Where do I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your Fair Market Value of what you own today. </a:t>
            </a:r>
          </a:p>
          <a:p>
            <a:r>
              <a:rPr lang="en-US" dirty="0" smtClean="0"/>
              <a:t>Calculate your debt.</a:t>
            </a:r>
          </a:p>
          <a:p>
            <a:r>
              <a:rPr lang="en-US" dirty="0" smtClean="0"/>
              <a:t>Determine your accrued income.</a:t>
            </a:r>
          </a:p>
          <a:p>
            <a:r>
              <a:rPr lang="en-US" dirty="0" smtClean="0"/>
              <a:t>Incorporations- </a:t>
            </a:r>
            <a:r>
              <a:rPr lang="en-US" dirty="0"/>
              <a:t>N</a:t>
            </a:r>
            <a:r>
              <a:rPr lang="en-US" dirty="0" smtClean="0"/>
              <a:t>eed to give your accountant one more piece –Fair Market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56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Benchmark your progress every year comparing the ratios to your previous ratios.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Benchmark against industry standards.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95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Success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Success will occur when opportunity and planning meet</a:t>
            </a:r>
            <a:r>
              <a:rPr lang="en-US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In the future it may not be the smartest or the hardest working individuals who will succeed the most. It will be those who adapt to change the quickest.</a:t>
            </a:r>
          </a:p>
        </p:txBody>
      </p:sp>
    </p:spTree>
    <p:extLst>
      <p:ext uri="{BB962C8B-B14F-4D97-AF65-F5344CB8AC3E}">
        <p14:creationId xmlns:p14="http://schemas.microsoft.com/office/powerpoint/2010/main" val="748065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Forward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Farm Financial Assessment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Attend Session Feb 9</a:t>
            </a:r>
            <a:r>
              <a:rPr lang="en-US" baseline="30000" dirty="0" smtClean="0"/>
              <a:t>th</a:t>
            </a:r>
            <a:r>
              <a:rPr lang="en-US" dirty="0" smtClean="0"/>
              <a:t> here</a:t>
            </a:r>
          </a:p>
          <a:p>
            <a:endParaRPr lang="en-US" dirty="0"/>
          </a:p>
          <a:p>
            <a:r>
              <a:rPr lang="en-US" dirty="0" smtClean="0"/>
              <a:t>Special Provisions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40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0"/>
            <a:ext cx="6715140" cy="1417638"/>
          </a:xfrm>
        </p:spPr>
        <p:txBody>
          <a:bodyPr>
            <a:normAutofit/>
          </a:bodyPr>
          <a:lstStyle/>
          <a:p>
            <a:r>
              <a:rPr lang="en-CA" sz="6000" b="1" dirty="0" smtClean="0">
                <a:solidFill>
                  <a:schemeClr val="accent3">
                    <a:lumMod val="50000"/>
                  </a:schemeClr>
                </a:solidFill>
              </a:rPr>
              <a:t>Note</a:t>
            </a:r>
            <a:endParaRPr lang="en-CA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428736"/>
            <a:ext cx="8115328" cy="385765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sz="3600" b="1" dirty="0" smtClean="0"/>
              <a:t>   I have enjoyed giving you this presentation and it is only my views as a succession quarterback.</a:t>
            </a:r>
          </a:p>
          <a:p>
            <a:pPr>
              <a:buNone/>
            </a:pPr>
            <a:r>
              <a:rPr lang="en-CA" sz="3600" b="1" dirty="0" smtClean="0"/>
              <a:t>   You MUST consult your taxation and legal professionals before you implement any of the strategies that I have outlined in this presentation</a:t>
            </a:r>
            <a:r>
              <a:rPr lang="en-CA" sz="3600" dirty="0" smtClean="0"/>
              <a:t>.</a:t>
            </a:r>
            <a:endParaRPr lang="en-CA" sz="3600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Business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your business</a:t>
            </a:r>
          </a:p>
          <a:p>
            <a:r>
              <a:rPr lang="en-US" dirty="0" smtClean="0"/>
              <a:t>What does your business do well</a:t>
            </a:r>
          </a:p>
          <a:p>
            <a:r>
              <a:rPr lang="en-US" dirty="0" smtClean="0"/>
              <a:t>What have been the successes of the business</a:t>
            </a:r>
          </a:p>
          <a:p>
            <a:r>
              <a:rPr lang="en-US" dirty="0" smtClean="0"/>
              <a:t>What has been challenging for your business</a:t>
            </a:r>
          </a:p>
          <a:p>
            <a:r>
              <a:rPr lang="en-US" dirty="0" smtClean="0"/>
              <a:t>Describe your market </a:t>
            </a:r>
          </a:p>
          <a:p>
            <a:r>
              <a:rPr lang="en-US" dirty="0" smtClean="0"/>
              <a:t>What opportunities exist in that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02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Any questions during or after session please text us at: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 smtClean="0"/>
              <a:t>519-437-9059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0848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Business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Describe who are your advisors</a:t>
            </a:r>
          </a:p>
          <a:p>
            <a:r>
              <a:rPr lang="en-US" dirty="0" smtClean="0"/>
              <a:t>Are they well rounded with different expertise</a:t>
            </a:r>
          </a:p>
          <a:p>
            <a:r>
              <a:rPr lang="en-US" dirty="0" smtClean="0"/>
              <a:t>Out of the box thinkers who will challenge you </a:t>
            </a:r>
          </a:p>
          <a:p>
            <a:r>
              <a:rPr lang="en-US" dirty="0" smtClean="0"/>
              <a:t>Should they all be from Ag</a:t>
            </a:r>
          </a:p>
          <a:p>
            <a:r>
              <a:rPr lang="en-US" dirty="0" smtClean="0"/>
              <a:t>Are they diversified in the way they think and approach new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4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DXTMPPPT01.emf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00430" y="0"/>
            <a:ext cx="5286412" cy="5572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321004"/>
            <a:ext cx="307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smtClean="0"/>
              <a:t>S.W.O.T.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1035995305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/>
          </p:nvPr>
        </p:nvGraphicFramePr>
        <p:xfrm>
          <a:off x="1696861" y="123318"/>
          <a:ext cx="5750278" cy="6154165"/>
        </p:xfrm>
        <a:graphic>
          <a:graphicData uri="http://schemas.openxmlformats.org/drawingml/2006/table">
            <a:tbl>
              <a:tblPr firstRow="1" firstCol="1" lastCol="1" bandCol="1">
                <a:tableStyleId>{5C22544A-7EE6-4342-B048-85BDC9FD1C3A}</a:tableStyleId>
              </a:tblPr>
              <a:tblGrid>
                <a:gridCol w="1208392">
                  <a:extLst>
                    <a:ext uri="{9D8B030D-6E8A-4147-A177-3AD203B41FA5}">
                      <a16:colId xmlns:a16="http://schemas.microsoft.com/office/drawing/2014/main" val="3716130122"/>
                    </a:ext>
                  </a:extLst>
                </a:gridCol>
                <a:gridCol w="3391977">
                  <a:extLst>
                    <a:ext uri="{9D8B030D-6E8A-4147-A177-3AD203B41FA5}">
                      <a16:colId xmlns:a16="http://schemas.microsoft.com/office/drawing/2014/main" val="12455709"/>
                    </a:ext>
                  </a:extLst>
                </a:gridCol>
                <a:gridCol w="1149909">
                  <a:extLst>
                    <a:ext uri="{9D8B030D-6E8A-4147-A177-3AD203B41FA5}">
                      <a16:colId xmlns:a16="http://schemas.microsoft.com/office/drawing/2014/main" val="2111014108"/>
                    </a:ext>
                  </a:extLst>
                </a:gridCol>
              </a:tblGrid>
              <a:tr h="3881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1200">
                          <a:effectLst/>
                        </a:rPr>
                        <a:t>Successor’s View of Their Own Skills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1000">
                          <a:effectLst/>
                        </a:rPr>
                        <a:t>The Skills You Need to Farm Tomorrow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extLst>
                  <a:ext uri="{0D108BD9-81ED-4DB2-BD59-A6C34878D82A}">
                    <a16:rowId xmlns:a16="http://schemas.microsoft.com/office/drawing/2014/main" val="1644025079"/>
                  </a:ext>
                </a:extLst>
              </a:tr>
              <a:tr h="447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Time Management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800">
                          <a:effectLst/>
                        </a:rPr>
                        <a:t>Effective use of time, ability to prioritize, respect for timeliness, punctuality.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WEAK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MODERATE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☒ </a:t>
                      </a:r>
                      <a:r>
                        <a:rPr lang="en-CA" sz="800">
                          <a:effectLst/>
                        </a:rPr>
                        <a:t>STRONG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extLst>
                  <a:ext uri="{0D108BD9-81ED-4DB2-BD59-A6C34878D82A}">
                    <a16:rowId xmlns:a16="http://schemas.microsoft.com/office/drawing/2014/main" val="1243319572"/>
                  </a:ext>
                </a:extLst>
              </a:tr>
              <a:tr h="447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Human Resources Management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800">
                          <a:effectLst/>
                        </a:rPr>
                        <a:t>Ability to recruit, hire and discipline employees.  Knowledge of rates of pay, employee benefits and training.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WEAK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MODERATE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☒ </a:t>
                      </a:r>
                      <a:r>
                        <a:rPr lang="en-CA" sz="800">
                          <a:effectLst/>
                        </a:rPr>
                        <a:t>STRONG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extLst>
                  <a:ext uri="{0D108BD9-81ED-4DB2-BD59-A6C34878D82A}">
                    <a16:rowId xmlns:a16="http://schemas.microsoft.com/office/drawing/2014/main" val="985245420"/>
                  </a:ext>
                </a:extLst>
              </a:tr>
              <a:tr h="447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Negotiation Skills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800">
                          <a:effectLst/>
                        </a:rPr>
                        <a:t>Understanding of the negotiation process.  Ability to see the whole picture, ending in a win-win outcome.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WEAK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☒ </a:t>
                      </a:r>
                      <a:r>
                        <a:rPr lang="en-CA" sz="800">
                          <a:effectLst/>
                        </a:rPr>
                        <a:t>MODERATE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STRONG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extLst>
                  <a:ext uri="{0D108BD9-81ED-4DB2-BD59-A6C34878D82A}">
                    <a16:rowId xmlns:a16="http://schemas.microsoft.com/office/drawing/2014/main" val="1796102430"/>
                  </a:ext>
                </a:extLst>
              </a:tr>
              <a:tr h="447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Team Building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800">
                          <a:effectLst/>
                        </a:rPr>
                        <a:t>Ability to work as a team player irrespective of title or position.  Ability to get others to participate on the team.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WEAK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☒ </a:t>
                      </a:r>
                      <a:r>
                        <a:rPr lang="en-CA" sz="800">
                          <a:effectLst/>
                        </a:rPr>
                        <a:t>MODERATE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STRONG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extLst>
                  <a:ext uri="{0D108BD9-81ED-4DB2-BD59-A6C34878D82A}">
                    <a16:rowId xmlns:a16="http://schemas.microsoft.com/office/drawing/2014/main" val="1328152024"/>
                  </a:ext>
                </a:extLst>
              </a:tr>
              <a:tr h="447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Working with People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800">
                          <a:effectLst/>
                        </a:rPr>
                        <a:t>Ability to effectively manage people, providing clear direction.  Ability to delegate and to motivate the troops.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WEAK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☒ </a:t>
                      </a:r>
                      <a:r>
                        <a:rPr lang="en-CA" sz="800">
                          <a:effectLst/>
                        </a:rPr>
                        <a:t>MODERATE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STRONG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extLst>
                  <a:ext uri="{0D108BD9-81ED-4DB2-BD59-A6C34878D82A}">
                    <a16:rowId xmlns:a16="http://schemas.microsoft.com/office/drawing/2014/main" val="593305672"/>
                  </a:ext>
                </a:extLst>
              </a:tr>
              <a:tr h="447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Planning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800">
                          <a:effectLst/>
                        </a:rPr>
                        <a:t>Ability to generate and analyze market information and develop business strategies to achieve continued growth and profitability.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WEAK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MODERATE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☒ </a:t>
                      </a:r>
                      <a:r>
                        <a:rPr lang="en-CA" sz="800">
                          <a:effectLst/>
                        </a:rPr>
                        <a:t>STRONG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extLst>
                  <a:ext uri="{0D108BD9-81ED-4DB2-BD59-A6C34878D82A}">
                    <a16:rowId xmlns:a16="http://schemas.microsoft.com/office/drawing/2014/main" val="2822077297"/>
                  </a:ext>
                </a:extLst>
              </a:tr>
              <a:tr h="447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Financial Skills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800">
                          <a:effectLst/>
                        </a:rPr>
                        <a:t>Understanding of the farm’s financial position and how to manage its finances, including financial statement and cash flow analysis.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WEAK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MODERATE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☒ </a:t>
                      </a:r>
                      <a:r>
                        <a:rPr lang="en-CA" sz="800">
                          <a:effectLst/>
                        </a:rPr>
                        <a:t>STRONG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extLst>
                  <a:ext uri="{0D108BD9-81ED-4DB2-BD59-A6C34878D82A}">
                    <a16:rowId xmlns:a16="http://schemas.microsoft.com/office/drawing/2014/main" val="3720507230"/>
                  </a:ext>
                </a:extLst>
              </a:tr>
              <a:tr h="447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Networking Skills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800">
                          <a:effectLst/>
                        </a:rPr>
                        <a:t>Participation in community activities.  Ability to make contacts and to participate in association boards and on committees.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WEAK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☒ </a:t>
                      </a:r>
                      <a:r>
                        <a:rPr lang="en-CA" sz="800">
                          <a:effectLst/>
                        </a:rPr>
                        <a:t>MODERATE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STRONG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extLst>
                  <a:ext uri="{0D108BD9-81ED-4DB2-BD59-A6C34878D82A}">
                    <a16:rowId xmlns:a16="http://schemas.microsoft.com/office/drawing/2014/main" val="1812207811"/>
                  </a:ext>
                </a:extLst>
              </a:tr>
              <a:tr h="447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Marketing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800">
                          <a:effectLst/>
                        </a:rPr>
                        <a:t>Ability to identify new business opportunities within existing and new product lines and the selling opportunities (target customers) created by these new opportunities.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WEAK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MODERATE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☒ </a:t>
                      </a:r>
                      <a:r>
                        <a:rPr lang="en-CA" sz="800">
                          <a:effectLst/>
                        </a:rPr>
                        <a:t>STRONG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extLst>
                  <a:ext uri="{0D108BD9-81ED-4DB2-BD59-A6C34878D82A}">
                    <a16:rowId xmlns:a16="http://schemas.microsoft.com/office/drawing/2014/main" val="1950466377"/>
                  </a:ext>
                </a:extLst>
              </a:tr>
              <a:tr h="447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Analytical Skills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800">
                          <a:effectLst/>
                        </a:rPr>
                        <a:t>Ability to analyze information and provide a clear picture of what the information is trying to indicate.  Ability to identify opportunities for the business from the analysis.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WEAK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☒ </a:t>
                      </a:r>
                      <a:r>
                        <a:rPr lang="en-CA" sz="800">
                          <a:effectLst/>
                        </a:rPr>
                        <a:t>MODERATE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STRONG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extLst>
                  <a:ext uri="{0D108BD9-81ED-4DB2-BD59-A6C34878D82A}">
                    <a16:rowId xmlns:a16="http://schemas.microsoft.com/office/drawing/2014/main" val="2383824166"/>
                  </a:ext>
                </a:extLst>
              </a:tr>
              <a:tr h="4478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Communication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800">
                          <a:effectLst/>
                        </a:rPr>
                        <a:t>Ability to effectively communicate with others at all levels of the organization.  Ability to provide clear, concise and relevant information in a timely manner.  Ability to listen to others.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WEAK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☐ </a:t>
                      </a:r>
                      <a:r>
                        <a:rPr lang="en-CA" sz="800">
                          <a:effectLst/>
                        </a:rPr>
                        <a:t>MODERATE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☒ </a:t>
                      </a:r>
                      <a:r>
                        <a:rPr lang="en-CA" sz="800">
                          <a:effectLst/>
                        </a:rPr>
                        <a:t>STRONG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extLst>
                  <a:ext uri="{0D108BD9-81ED-4DB2-BD59-A6C34878D82A}">
                    <a16:rowId xmlns:a16="http://schemas.microsoft.com/office/drawing/2014/main" val="1757352430"/>
                  </a:ext>
                </a:extLst>
              </a:tr>
              <a:tr h="53738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>
                          <a:effectLst/>
                        </a:rPr>
                        <a:t>Selling Skills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800">
                          <a:effectLst/>
                        </a:rPr>
                        <a:t>Ability to identify and understand customer needs.  Focus on customer service, understanding the selling process, paying attention to before and after sales follow up.  Ability to close the sale, convey a sense of pleasure and enjoyment in the selling process.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 dirty="0">
                          <a:effectLst/>
                        </a:rPr>
                        <a:t>☐ </a:t>
                      </a:r>
                      <a:r>
                        <a:rPr lang="en-CA" sz="800" dirty="0">
                          <a:effectLst/>
                        </a:rPr>
                        <a:t>WEAK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900" dirty="0">
                          <a:effectLst/>
                        </a:rPr>
                        <a:t>☐ </a:t>
                      </a:r>
                      <a:r>
                        <a:rPr lang="en-CA" sz="800" dirty="0">
                          <a:effectLst/>
                        </a:rPr>
                        <a:t>MODERATE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☒ </a:t>
                      </a:r>
                      <a:r>
                        <a:rPr lang="en-CA" sz="800" dirty="0">
                          <a:effectLst/>
                        </a:rPr>
                        <a:t>STRONG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7" marR="42727" marT="0" marB="0"/>
                </a:tc>
                <a:extLst>
                  <a:ext uri="{0D108BD9-81ED-4DB2-BD59-A6C34878D82A}">
                    <a16:rowId xmlns:a16="http://schemas.microsoft.com/office/drawing/2014/main" val="2362279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CA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7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dirty="0" smtClean="0"/>
              <a:t>Transfer of Roles &amp; Responsibilities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7456" y="1405732"/>
          <a:ext cx="4569087" cy="4849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604">
                  <a:extLst>
                    <a:ext uri="{9D8B030D-6E8A-4147-A177-3AD203B41FA5}">
                      <a16:colId xmlns:a16="http://schemas.microsoft.com/office/drawing/2014/main" val="1222613789"/>
                    </a:ext>
                  </a:extLst>
                </a:gridCol>
                <a:gridCol w="705834">
                  <a:extLst>
                    <a:ext uri="{9D8B030D-6E8A-4147-A177-3AD203B41FA5}">
                      <a16:colId xmlns:a16="http://schemas.microsoft.com/office/drawing/2014/main" val="1861848061"/>
                    </a:ext>
                  </a:extLst>
                </a:gridCol>
                <a:gridCol w="822317">
                  <a:extLst>
                    <a:ext uri="{9D8B030D-6E8A-4147-A177-3AD203B41FA5}">
                      <a16:colId xmlns:a16="http://schemas.microsoft.com/office/drawing/2014/main" val="1959585433"/>
                    </a:ext>
                  </a:extLst>
                </a:gridCol>
                <a:gridCol w="371753">
                  <a:extLst>
                    <a:ext uri="{9D8B030D-6E8A-4147-A177-3AD203B41FA5}">
                      <a16:colId xmlns:a16="http://schemas.microsoft.com/office/drawing/2014/main" val="4215386922"/>
                    </a:ext>
                  </a:extLst>
                </a:gridCol>
                <a:gridCol w="1593579">
                  <a:extLst>
                    <a:ext uri="{9D8B030D-6E8A-4147-A177-3AD203B41FA5}">
                      <a16:colId xmlns:a16="http://schemas.microsoft.com/office/drawing/2014/main" val="3626743638"/>
                    </a:ext>
                  </a:extLst>
                </a:gridCol>
              </a:tblGrid>
              <a:tr h="136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ROLE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CURRENT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FUTURE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DATE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CRITERIA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609828731"/>
                  </a:ext>
                </a:extLst>
              </a:tr>
              <a:tr h="4277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Herd Health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Henry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Harold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2019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-mentoring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-experience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2388306853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Breeding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GenCor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Harold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2016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-experience (John)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4131614362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Sire Selection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GenCor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Harold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2018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4041328412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Culling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Henry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Harry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2017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415249720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Feeding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Henry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Harry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2018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3622025194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Hoof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Henry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Harry/Harold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2017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4111349941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Calf Management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Henry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Harold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2016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317069743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Building &amp; Equipment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Henry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Scot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2018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-get or trade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935471199"/>
                  </a:ext>
                </a:extLst>
              </a:tr>
              <a:tr h="6483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Crop Input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Henry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Harold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2017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>
                          <a:effectLst/>
                        </a:rPr>
                        <a:t>-Innovative Farmers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>
                          <a:effectLst/>
                        </a:rPr>
                        <a:t>-SWAC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>
                          <a:effectLst/>
                        </a:rPr>
                        <a:t>-FarmSense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3628709977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Equipment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Henry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Hugh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2018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1438654540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Crop Rotation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Henry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Harold/Hugh/Harry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2025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3445864197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Bookkeeping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Jeanette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Outsider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2025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-I-Cloud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3127791108"/>
                  </a:ext>
                </a:extLst>
              </a:tr>
              <a:tr h="1808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Financial Management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Henry/Jeanette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Harold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800">
                          <a:effectLst/>
                        </a:rPr>
                        <a:t>2017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dirty="0">
                          <a:effectLst/>
                        </a:rPr>
                        <a:t>-business plan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dirty="0">
                          <a:effectLst/>
                        </a:rPr>
                        <a:t>-C.O.P.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dirty="0">
                          <a:effectLst/>
                        </a:rPr>
                        <a:t>-Cash flows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dirty="0">
                          <a:effectLst/>
                        </a:rPr>
                        <a:t>-Advanced Farm Management Program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dirty="0">
                          <a:effectLst/>
                        </a:rPr>
                        <a:t>-CTEAM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dirty="0">
                          <a:effectLst/>
                        </a:rPr>
                        <a:t>-FCC Dairy workshops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dirty="0">
                          <a:effectLst/>
                        </a:rPr>
                        <a:t>-US Dairy seminar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1428376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36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68380318"/>
              </p:ext>
            </p:extLst>
          </p:nvPr>
        </p:nvGraphicFramePr>
        <p:xfrm>
          <a:off x="1567180" y="1052730"/>
          <a:ext cx="6009640" cy="4104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560">
                  <a:extLst>
                    <a:ext uri="{9D8B030D-6E8A-4147-A177-3AD203B41FA5}">
                      <a16:colId xmlns:a16="http://schemas.microsoft.com/office/drawing/2014/main" val="4098392799"/>
                    </a:ext>
                  </a:extLst>
                </a:gridCol>
                <a:gridCol w="179070">
                  <a:extLst>
                    <a:ext uri="{9D8B030D-6E8A-4147-A177-3AD203B41FA5}">
                      <a16:colId xmlns:a16="http://schemas.microsoft.com/office/drawing/2014/main" val="3903642159"/>
                    </a:ext>
                  </a:extLst>
                </a:gridCol>
                <a:gridCol w="5541010">
                  <a:extLst>
                    <a:ext uri="{9D8B030D-6E8A-4147-A177-3AD203B41FA5}">
                      <a16:colId xmlns:a16="http://schemas.microsoft.com/office/drawing/2014/main" val="24408940"/>
                    </a:ext>
                  </a:extLst>
                </a:gridCol>
              </a:tblGrid>
              <a:tr h="27363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cap="all" spc="50" dirty="0">
                          <a:effectLst/>
                        </a:rPr>
                        <a:t>Attend Conferences</a:t>
                      </a:r>
                      <a:endParaRPr lang="en-US" sz="1400" cap="all" spc="50" dirty="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2163321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cap="all" spc="50" dirty="0">
                          <a:effectLst/>
                        </a:rPr>
                        <a:t>Annual Benchmarking</a:t>
                      </a:r>
                      <a:endParaRPr lang="en-US" sz="1400" b="1" cap="all" spc="50" dirty="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0600638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cap="all" spc="50" dirty="0">
                          <a:effectLst/>
                        </a:rPr>
                        <a:t>Electronic Newsletters</a:t>
                      </a:r>
                      <a:endParaRPr lang="en-US" sz="1400" b="1" cap="all" spc="50" dirty="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1693211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cap="all" spc="50" dirty="0">
                          <a:effectLst/>
                        </a:rPr>
                        <a:t>Internet</a:t>
                      </a:r>
                      <a:endParaRPr lang="en-US" sz="1400" b="1" cap="all" spc="50" dirty="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3333555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cap="all" spc="50" dirty="0">
                          <a:effectLst/>
                        </a:rPr>
                        <a:t>Webinars</a:t>
                      </a:r>
                      <a:endParaRPr lang="en-US" sz="1400" b="1" cap="all" spc="50" dirty="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7371893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cap="all" spc="50" dirty="0">
                          <a:effectLst/>
                        </a:rPr>
                        <a:t>Farm Management Clubs</a:t>
                      </a:r>
                      <a:endParaRPr lang="en-US" sz="1400" b="1" cap="all" spc="50" dirty="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1408520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cap="all" spc="50" dirty="0">
                          <a:effectLst/>
                        </a:rPr>
                        <a:t>Computer Courses</a:t>
                      </a:r>
                      <a:endParaRPr lang="en-US" sz="1400" b="1" cap="all" spc="50" dirty="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9860441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cap="all" spc="50" dirty="0">
                          <a:effectLst/>
                        </a:rPr>
                        <a:t>FCC </a:t>
                      </a:r>
                      <a:r>
                        <a:rPr lang="en-CA" sz="1400" b="1" cap="all" spc="50" dirty="0" err="1">
                          <a:effectLst/>
                        </a:rPr>
                        <a:t>Agri</a:t>
                      </a:r>
                      <a:r>
                        <a:rPr lang="en-CA" sz="1400" b="1" cap="all" spc="50" dirty="0">
                          <a:effectLst/>
                        </a:rPr>
                        <a:t>-Success Website</a:t>
                      </a:r>
                      <a:endParaRPr lang="en-US" sz="1400" b="1" cap="all" spc="50" dirty="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3595687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cap="all" spc="50" dirty="0">
                          <a:effectLst/>
                        </a:rPr>
                        <a:t>Agriculture Canada Website</a:t>
                      </a:r>
                      <a:endParaRPr lang="en-US" sz="1400" b="1" cap="all" spc="50" dirty="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0787606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cap="all" spc="50" dirty="0">
                          <a:effectLst/>
                        </a:rPr>
                        <a:t>OMAFRA Website</a:t>
                      </a:r>
                      <a:endParaRPr lang="en-US" sz="1400" b="1" cap="all" spc="50" dirty="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3765457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cap="all" spc="50" dirty="0">
                          <a:effectLst/>
                        </a:rPr>
                        <a:t>Farm Management Canada (farmcentre.com)</a:t>
                      </a:r>
                      <a:endParaRPr lang="en-US" sz="1400" b="1" cap="all" spc="50" dirty="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0985179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cap="all" spc="50" dirty="0">
                          <a:effectLst/>
                        </a:rPr>
                        <a:t>Agriculture Conferences i.e.  SW days, Farm Sense etc.</a:t>
                      </a:r>
                      <a:endParaRPr lang="en-US" sz="1400" b="1" cap="all" spc="50" dirty="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7076672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cap="all" spc="50" dirty="0">
                          <a:effectLst/>
                        </a:rPr>
                        <a:t>Country guide, better farming etc.</a:t>
                      </a:r>
                      <a:endParaRPr lang="en-US" sz="1400" b="1" cap="all" spc="50" dirty="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1640772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cap="all" spc="50" dirty="0">
                          <a:effectLst/>
                        </a:rPr>
                        <a:t>Advanced Farm Management program</a:t>
                      </a:r>
                      <a:endParaRPr lang="en-US" sz="1400" b="1" cap="all" spc="50" dirty="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1570105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cap="all" spc="50">
                          <a:effectLst/>
                        </a:rPr>
                        <a:t> </a:t>
                      </a:r>
                      <a:endParaRPr lang="en-US" sz="1000" cap="all" spc="5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cap="all" spc="50" dirty="0" err="1">
                          <a:effectLst/>
                        </a:rPr>
                        <a:t>cteam</a:t>
                      </a:r>
                      <a:r>
                        <a:rPr lang="en-CA" sz="1400" b="1" cap="all" spc="50" dirty="0">
                          <a:effectLst/>
                        </a:rPr>
                        <a:t>/</a:t>
                      </a:r>
                      <a:r>
                        <a:rPr lang="en-CA" sz="1400" b="1" cap="all" spc="50" dirty="0" err="1">
                          <a:effectLst/>
                        </a:rPr>
                        <a:t>aalp</a:t>
                      </a:r>
                      <a:endParaRPr lang="en-US" sz="1400" b="1" cap="all" spc="50" dirty="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1827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389426"/>
      </p:ext>
    </p:extLst>
  </p:cSld>
  <p:clrMapOvr>
    <a:masterClrMapping/>
  </p:clrMapOvr>
</p:sld>
</file>

<file path=ppt/theme/theme1.xml><?xml version="1.0" encoding="utf-8"?>
<a:theme xmlns:a="http://schemas.openxmlformats.org/drawingml/2006/main" name="DLPG Them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04DA2520F7A64E91EF3C43939FD3CD" ma:contentTypeVersion="2" ma:contentTypeDescription="Create a new document." ma:contentTypeScope="" ma:versionID="7e892651838598a7ac43243ce14f329c">
  <xsd:schema xmlns:xsd="http://www.w3.org/2001/XMLSchema" xmlns:xs="http://www.w3.org/2001/XMLSchema" xmlns:p="http://schemas.microsoft.com/office/2006/metadata/properties" xmlns:ns3="d1eea3b0-9897-408f-b51c-406cddbcb4d3" targetNamespace="http://schemas.microsoft.com/office/2006/metadata/properties" ma:root="true" ma:fieldsID="a765ad45be901e75e9c76ae596608906" ns3:_="">
    <xsd:import namespace="d1eea3b0-9897-408f-b51c-406cddbcb4d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ea3b0-9897-408f-b51c-406cddbcb4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BF8AF7-9735-4423-AE81-C72E2BBB00E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d1eea3b0-9897-408f-b51c-406cddbcb4d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3F6483-E127-4449-8D21-EFA3328F13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E536DF-4740-4B6E-B7BB-D2B45F958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eea3b0-9897-408f-b51c-406cddbcb4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Words>2244</Words>
  <Application>Microsoft Office PowerPoint</Application>
  <PresentationFormat>On-screen Show (4:3)</PresentationFormat>
  <Paragraphs>899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</vt:lpstr>
      <vt:lpstr>Calibri</vt:lpstr>
      <vt:lpstr>Cambria</vt:lpstr>
      <vt:lpstr>Times New Roman</vt:lpstr>
      <vt:lpstr>Wingdings</vt:lpstr>
      <vt:lpstr>DLPG Theme 2</vt:lpstr>
      <vt:lpstr>PowerPoint Presentation</vt:lpstr>
      <vt:lpstr>PowerPoint Presentation</vt:lpstr>
      <vt:lpstr>Your Business Plan</vt:lpstr>
      <vt:lpstr>Business Planning</vt:lpstr>
      <vt:lpstr>Business Planning</vt:lpstr>
      <vt:lpstr>PowerPoint Presentation</vt:lpstr>
      <vt:lpstr>PowerPoint Presentation</vt:lpstr>
      <vt:lpstr>Transfer of Roles &amp; Responsibilities</vt:lpstr>
      <vt:lpstr>PowerPoint Presentation</vt:lpstr>
      <vt:lpstr>Goals and Objectives</vt:lpstr>
      <vt:lpstr>Your Financial Plan</vt:lpstr>
      <vt:lpstr>Use the Correct Software</vt:lpstr>
      <vt:lpstr>PowerPoint Presentation</vt:lpstr>
      <vt:lpstr>Cash Flow</vt:lpstr>
      <vt:lpstr>Variable Costs</vt:lpstr>
      <vt:lpstr>Fixed Cash Outflows</vt:lpstr>
      <vt:lpstr>Cash Balance</vt:lpstr>
      <vt:lpstr>Accrued Income-Your true picture of profitability</vt:lpstr>
      <vt:lpstr>PowerPoint Presentation</vt:lpstr>
      <vt:lpstr>Finance Metrics</vt:lpstr>
      <vt:lpstr>Finance Metrics</vt:lpstr>
      <vt:lpstr>Your most important Ratio</vt:lpstr>
      <vt:lpstr>How did we get Debt Servicing capacity</vt:lpstr>
      <vt:lpstr>PowerPoint Presentation</vt:lpstr>
      <vt:lpstr>Debt to Equity Ratio</vt:lpstr>
      <vt:lpstr>Good or Bad??</vt:lpstr>
      <vt:lpstr>New Farmer</vt:lpstr>
      <vt:lpstr>Farm Business Ratio Analysis </vt:lpstr>
      <vt:lpstr>PowerPoint Presentation</vt:lpstr>
      <vt:lpstr>http://www.omafra.gov.on.ca/english/busdev/bear2000/Budgets/budgettools.htm</vt:lpstr>
      <vt:lpstr> Goals</vt:lpstr>
      <vt:lpstr>The 5% Rule</vt:lpstr>
      <vt:lpstr>5% Rule</vt:lpstr>
      <vt:lpstr> Management</vt:lpstr>
      <vt:lpstr>Where do I start</vt:lpstr>
      <vt:lpstr>Benchmarking</vt:lpstr>
      <vt:lpstr>Success</vt:lpstr>
      <vt:lpstr>Growing Forward 2</vt:lpstr>
      <vt:lpstr>Note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Your Family’s Sake</dc:title>
  <dc:creator>Davies</dc:creator>
  <cp:lastModifiedBy>Len Davies</cp:lastModifiedBy>
  <cp:revision>163</cp:revision>
  <dcterms:created xsi:type="dcterms:W3CDTF">2010-01-24T14:45:31Z</dcterms:created>
  <dcterms:modified xsi:type="dcterms:W3CDTF">2016-02-16T14:55:28Z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0x0101002804DA2520F7A64E91EF3C43939FD3CD</vt:lpwstr>
  </property>
  <property fmtid="{D5CDD505-2E9C-101B-9397-08002B2CF9AE}" pid="3" name="IsMyDocuments">
    <vt:bool>true</vt:bool>
  </property>
</Properties>
</file>